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notesMasterIdLst>
    <p:notesMasterId r:id="rId61"/>
  </p:notesMasterIdLst>
  <p:sldIdLst>
    <p:sldId id="256" r:id="rId2"/>
    <p:sldId id="289" r:id="rId3"/>
    <p:sldId id="290" r:id="rId4"/>
    <p:sldId id="291" r:id="rId5"/>
    <p:sldId id="292" r:id="rId6"/>
    <p:sldId id="293" r:id="rId7"/>
    <p:sldId id="294" r:id="rId8"/>
    <p:sldId id="295" r:id="rId9"/>
    <p:sldId id="296" r:id="rId10"/>
    <p:sldId id="297" r:id="rId11"/>
    <p:sldId id="298" r:id="rId12"/>
    <p:sldId id="299" r:id="rId13"/>
    <p:sldId id="266" r:id="rId14"/>
    <p:sldId id="261" r:id="rId15"/>
    <p:sldId id="267" r:id="rId16"/>
    <p:sldId id="304" r:id="rId17"/>
    <p:sldId id="305" r:id="rId18"/>
    <p:sldId id="307" r:id="rId19"/>
    <p:sldId id="309" r:id="rId20"/>
    <p:sldId id="310" r:id="rId21"/>
    <p:sldId id="271" r:id="rId22"/>
    <p:sldId id="272" r:id="rId23"/>
    <p:sldId id="273" r:id="rId24"/>
    <p:sldId id="312" r:id="rId25"/>
    <p:sldId id="314" r:id="rId26"/>
    <p:sldId id="315" r:id="rId27"/>
    <p:sldId id="316" r:id="rId28"/>
    <p:sldId id="317" r:id="rId29"/>
    <p:sldId id="318" r:id="rId30"/>
    <p:sldId id="319" r:id="rId31"/>
    <p:sldId id="274" r:id="rId32"/>
    <p:sldId id="275" r:id="rId33"/>
    <p:sldId id="278" r:id="rId34"/>
    <p:sldId id="279" r:id="rId35"/>
    <p:sldId id="320" r:id="rId36"/>
    <p:sldId id="282" r:id="rId37"/>
    <p:sldId id="321" r:id="rId38"/>
    <p:sldId id="322" r:id="rId39"/>
    <p:sldId id="323" r:id="rId40"/>
    <p:sldId id="324" r:id="rId41"/>
    <p:sldId id="331" r:id="rId42"/>
    <p:sldId id="332" r:id="rId43"/>
    <p:sldId id="333" r:id="rId44"/>
    <p:sldId id="334" r:id="rId45"/>
    <p:sldId id="326" r:id="rId46"/>
    <p:sldId id="327" r:id="rId47"/>
    <p:sldId id="338" r:id="rId48"/>
    <p:sldId id="336" r:id="rId49"/>
    <p:sldId id="344" r:id="rId50"/>
    <p:sldId id="328" r:id="rId51"/>
    <p:sldId id="329" r:id="rId52"/>
    <p:sldId id="330" r:id="rId53"/>
    <p:sldId id="345" r:id="rId54"/>
    <p:sldId id="347" r:id="rId55"/>
    <p:sldId id="346" r:id="rId56"/>
    <p:sldId id="348" r:id="rId57"/>
    <p:sldId id="349" r:id="rId58"/>
    <p:sldId id="350" r:id="rId59"/>
    <p:sldId id="351"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69" d="100"/>
          <a:sy n="69"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CBCCAD-F72B-4858-B7E8-4AC3ED637F3A}" type="datetimeFigureOut">
              <a:rPr lang="en-US" smtClean="0"/>
              <a:t>4/8/2019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B0044D-504E-4595-B802-CF56564F19F0}" type="slidenum">
              <a:rPr lang="en-US" smtClean="0"/>
              <a:t>‹#›</a:t>
            </a:fld>
            <a:endParaRPr lang="en-US"/>
          </a:p>
        </p:txBody>
      </p:sp>
    </p:spTree>
    <p:extLst>
      <p:ext uri="{BB962C8B-B14F-4D97-AF65-F5344CB8AC3E}">
        <p14:creationId xmlns:p14="http://schemas.microsoft.com/office/powerpoint/2010/main" val="1105220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Hand out assignment</a:t>
            </a:r>
            <a:r>
              <a:rPr lang="en-CA" baseline="0" dirty="0" smtClean="0"/>
              <a:t> (desktop/</a:t>
            </a:r>
            <a:r>
              <a:rPr lang="en-CA" baseline="0" dirty="0" err="1" smtClean="0"/>
              <a:t>ela</a:t>
            </a:r>
            <a:r>
              <a:rPr lang="en-CA" baseline="0" dirty="0" smtClean="0"/>
              <a:t> 20/ poetry analysis warren </a:t>
            </a:r>
            <a:r>
              <a:rPr lang="en-CA" baseline="0" dirty="0" err="1" smtClean="0"/>
              <a:t>pryor</a:t>
            </a:r>
            <a:r>
              <a:rPr lang="en-CA" baseline="0" dirty="0" smtClean="0"/>
              <a:t>)</a:t>
            </a:r>
            <a:endParaRPr lang="en-US" dirty="0"/>
          </a:p>
        </p:txBody>
      </p:sp>
      <p:sp>
        <p:nvSpPr>
          <p:cNvPr id="4" name="Slide Number Placeholder 3"/>
          <p:cNvSpPr>
            <a:spLocks noGrp="1"/>
          </p:cNvSpPr>
          <p:nvPr>
            <p:ph type="sldNum" sz="quarter" idx="10"/>
          </p:nvPr>
        </p:nvSpPr>
        <p:spPr/>
        <p:txBody>
          <a:bodyPr/>
          <a:lstStyle/>
          <a:p>
            <a:fld id="{42B0044D-504E-4595-B802-CF56564F19F0}" type="slidenum">
              <a:rPr lang="en-US" smtClean="0"/>
              <a:t>57</a:t>
            </a:fld>
            <a:endParaRPr lang="en-US"/>
          </a:p>
        </p:txBody>
      </p:sp>
    </p:spTree>
    <p:extLst>
      <p:ext uri="{BB962C8B-B14F-4D97-AF65-F5344CB8AC3E}">
        <p14:creationId xmlns:p14="http://schemas.microsoft.com/office/powerpoint/2010/main" val="3042185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Hand out 11 – sentence paragraph handout </a:t>
            </a:r>
            <a:r>
              <a:rPr lang="en-CA" smtClean="0"/>
              <a:t>(desktop/ENG 20/11+point+paragraph)</a:t>
            </a:r>
          </a:p>
          <a:p>
            <a:endParaRPr lang="en-US" dirty="0"/>
          </a:p>
        </p:txBody>
      </p:sp>
      <p:sp>
        <p:nvSpPr>
          <p:cNvPr id="4" name="Slide Number Placeholder 3"/>
          <p:cNvSpPr>
            <a:spLocks noGrp="1"/>
          </p:cNvSpPr>
          <p:nvPr>
            <p:ph type="sldNum" sz="quarter" idx="10"/>
          </p:nvPr>
        </p:nvSpPr>
        <p:spPr/>
        <p:txBody>
          <a:bodyPr/>
          <a:lstStyle/>
          <a:p>
            <a:fld id="{42B0044D-504E-4595-B802-CF56564F19F0}" type="slidenum">
              <a:rPr lang="en-US" smtClean="0"/>
              <a:t>58</a:t>
            </a:fld>
            <a:endParaRPr lang="en-US"/>
          </a:p>
        </p:txBody>
      </p:sp>
    </p:spTree>
    <p:extLst>
      <p:ext uri="{BB962C8B-B14F-4D97-AF65-F5344CB8AC3E}">
        <p14:creationId xmlns:p14="http://schemas.microsoft.com/office/powerpoint/2010/main" val="1580161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4/8/2019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066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4/8/2019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145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4/8/2019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2870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5C12C299-16B2-4475-990D-751901EACC14}" type="datetimeFigureOut">
              <a:rPr lang="en-US" smtClean="0"/>
              <a:t>4/8/2019</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5184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4/8/2019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5206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4/8/2019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892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4/8/2019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241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4/8/2019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0854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4/8/2019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105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4/8/2019</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681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4/8/2019</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9165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4/8/2019</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4804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4/8/2019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93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35E72C73-2D91-4E12-BA25-F0AA0C03599B}" type="datetimeFigureOut">
              <a:rPr lang="en-US" smtClean="0"/>
              <a:t>4/8/2019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r>
              <a:rPr lang="en-US" smtClean="0"/>
              <a:t>
              </a:t>
            </a:r>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4078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en-US" smtClean="0"/>
              <a:t>
              </a:t>
            </a:r>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2BE451C3-0FF4-47C4-B829-773ADF60F88C}" type="datetimeFigureOut">
              <a:rPr lang="en-US" smtClean="0"/>
              <a:t>4/8/2019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3009392"/>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oetryfoundation.org/bio/robert-frost" TargetMode="External"/><Relationship Id="rId2" Type="http://schemas.openxmlformats.org/officeDocument/2006/relationships/hyperlink" Target="http://www.poetryfoundation.org/poem/173536#poem"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ideo" Target="https://www.youtube.com/embed/MfU1cDi1hfQ"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poetryfoundation.org/bio/theodore-roethke" TargetMode="Externa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Poetry Analysis</a:t>
            </a:r>
            <a:endParaRPr lang="en-US" dirty="0"/>
          </a:p>
        </p:txBody>
      </p:sp>
      <p:sp>
        <p:nvSpPr>
          <p:cNvPr id="3" name="Subtitle 2"/>
          <p:cNvSpPr>
            <a:spLocks noGrp="1"/>
          </p:cNvSpPr>
          <p:nvPr>
            <p:ph type="subTitle" idx="1"/>
          </p:nvPr>
        </p:nvSpPr>
        <p:spPr/>
        <p:txBody>
          <a:bodyPr/>
          <a:lstStyle/>
          <a:p>
            <a:r>
              <a:rPr lang="en-CA" dirty="0" smtClean="0"/>
              <a:t>Mrs. </a:t>
            </a:r>
            <a:r>
              <a:rPr lang="en-CA" smtClean="0"/>
              <a:t>Belof</a:t>
            </a:r>
            <a:endParaRPr lang="en-US"/>
          </a:p>
        </p:txBody>
      </p:sp>
    </p:spTree>
    <p:extLst>
      <p:ext uri="{BB962C8B-B14F-4D97-AF65-F5344CB8AC3E}">
        <p14:creationId xmlns:p14="http://schemas.microsoft.com/office/powerpoint/2010/main" val="2784883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a:bodyPr>
          <a:lstStyle/>
          <a:p>
            <a:pPr>
              <a:defRPr/>
            </a:pPr>
            <a:r>
              <a:rPr lang="en-US" sz="4000">
                <a:solidFill>
                  <a:schemeClr val="tx2">
                    <a:satMod val="130000"/>
                  </a:schemeClr>
                </a:solidFill>
              </a:rPr>
              <a:t>Look for the following to find shifts:</a:t>
            </a:r>
          </a:p>
        </p:txBody>
      </p:sp>
      <p:sp>
        <p:nvSpPr>
          <p:cNvPr id="16387" name="Rectangle 3"/>
          <p:cNvSpPr>
            <a:spLocks noGrp="1" noChangeArrowheads="1"/>
          </p:cNvSpPr>
          <p:nvPr>
            <p:ph idx="1"/>
          </p:nvPr>
        </p:nvSpPr>
        <p:spPr>
          <a:xfrm>
            <a:off x="1981200" y="1447800"/>
            <a:ext cx="8229600" cy="4876800"/>
          </a:xfrm>
        </p:spPr>
        <p:txBody>
          <a:bodyPr>
            <a:normAutofit fontScale="92500" lnSpcReduction="10000"/>
          </a:bodyPr>
          <a:lstStyle/>
          <a:p>
            <a:pPr>
              <a:lnSpc>
                <a:spcPct val="90000"/>
              </a:lnSpc>
              <a:buFont typeface="Wingdings" panose="05000000000000000000" pitchFamily="2" charset="2"/>
              <a:buNone/>
            </a:pPr>
            <a:endParaRPr lang="en-US" altLang="en-US" sz="2800"/>
          </a:p>
          <a:p>
            <a:pPr>
              <a:lnSpc>
                <a:spcPct val="90000"/>
              </a:lnSpc>
            </a:pPr>
            <a:r>
              <a:rPr lang="en-US" altLang="en-US" sz="2800"/>
              <a:t>1. Key words (but, yet, however, although) </a:t>
            </a:r>
          </a:p>
          <a:p>
            <a:pPr>
              <a:lnSpc>
                <a:spcPct val="90000"/>
              </a:lnSpc>
            </a:pPr>
            <a:r>
              <a:rPr lang="en-US" altLang="en-US" sz="2800"/>
              <a:t>2. Punctuation (dashes, periods, colons, ellipsis) 3. Stanza division </a:t>
            </a:r>
          </a:p>
          <a:p>
            <a:pPr>
              <a:lnSpc>
                <a:spcPct val="90000"/>
              </a:lnSpc>
            </a:pPr>
            <a:r>
              <a:rPr lang="en-US" altLang="en-US" sz="2800"/>
              <a:t>4. Changes in line or stanza length or both </a:t>
            </a:r>
          </a:p>
          <a:p>
            <a:pPr>
              <a:lnSpc>
                <a:spcPct val="90000"/>
              </a:lnSpc>
            </a:pPr>
            <a:r>
              <a:rPr lang="en-US" altLang="en-US" sz="2800"/>
              <a:t>5. Irony (sometimes irony hides shifts)</a:t>
            </a:r>
          </a:p>
          <a:p>
            <a:pPr>
              <a:lnSpc>
                <a:spcPct val="90000"/>
              </a:lnSpc>
            </a:pPr>
            <a:r>
              <a:rPr lang="en-US" altLang="en-US" sz="2800"/>
              <a:t> 6. Effect of structure on meaning </a:t>
            </a:r>
          </a:p>
          <a:p>
            <a:pPr>
              <a:lnSpc>
                <a:spcPct val="90000"/>
              </a:lnSpc>
            </a:pPr>
            <a:r>
              <a:rPr lang="en-US" altLang="en-US" sz="2800"/>
              <a:t>7. Changes in sound (rhyme) may indicate changes in meaning </a:t>
            </a:r>
          </a:p>
          <a:p>
            <a:pPr>
              <a:lnSpc>
                <a:spcPct val="90000"/>
              </a:lnSpc>
            </a:pPr>
            <a:r>
              <a:rPr lang="en-US" altLang="en-US" sz="2800"/>
              <a:t>8. Changes in diction (slang to formal language) </a:t>
            </a:r>
          </a:p>
        </p:txBody>
      </p:sp>
    </p:spTree>
    <p:extLst>
      <p:ext uri="{BB962C8B-B14F-4D97-AF65-F5344CB8AC3E}">
        <p14:creationId xmlns:p14="http://schemas.microsoft.com/office/powerpoint/2010/main" val="2484418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pPr algn="ctr">
              <a:defRPr/>
            </a:pPr>
            <a:r>
              <a:rPr lang="en-US" sz="4000">
                <a:solidFill>
                  <a:schemeClr val="tx2">
                    <a:satMod val="130000"/>
                  </a:schemeClr>
                </a:solidFill>
              </a:rPr>
              <a:t>Step 6: </a:t>
            </a:r>
            <a:r>
              <a:rPr lang="en-US" sz="6000" b="1" u="sng">
                <a:solidFill>
                  <a:schemeClr val="tx2">
                    <a:satMod val="130000"/>
                  </a:schemeClr>
                </a:solidFill>
                <a:latin typeface="Perpetua Titling MT" pitchFamily="18" charset="0"/>
              </a:rPr>
              <a:t>T</a:t>
            </a:r>
            <a:r>
              <a:rPr lang="en-US" sz="4000">
                <a:solidFill>
                  <a:schemeClr val="tx2">
                    <a:satMod val="130000"/>
                  </a:schemeClr>
                </a:solidFill>
              </a:rPr>
              <a:t>itle</a:t>
            </a:r>
            <a:br>
              <a:rPr lang="en-US" sz="4000">
                <a:solidFill>
                  <a:schemeClr val="tx2">
                    <a:satMod val="130000"/>
                  </a:schemeClr>
                </a:solidFill>
              </a:rPr>
            </a:br>
            <a:r>
              <a:rPr lang="en-US" sz="1800">
                <a:solidFill>
                  <a:schemeClr val="tx2">
                    <a:satMod val="130000"/>
                  </a:schemeClr>
                </a:solidFill>
                <a:latin typeface="Papyrus" pitchFamily="66" charset="0"/>
              </a:rPr>
              <a:t>Goal-Examine the title again, this time on an interpretive level</a:t>
            </a:r>
            <a:br>
              <a:rPr lang="en-US" sz="1800">
                <a:solidFill>
                  <a:schemeClr val="tx2">
                    <a:satMod val="130000"/>
                  </a:schemeClr>
                </a:solidFill>
                <a:latin typeface="Papyrus" pitchFamily="66" charset="0"/>
              </a:rPr>
            </a:br>
            <a:endParaRPr lang="en-US" sz="1800">
              <a:solidFill>
                <a:schemeClr val="tx2">
                  <a:satMod val="130000"/>
                </a:schemeClr>
              </a:solidFill>
              <a:latin typeface="Papyrus" pitchFamily="66" charset="0"/>
            </a:endParaRPr>
          </a:p>
        </p:txBody>
      </p:sp>
      <p:sp>
        <p:nvSpPr>
          <p:cNvPr id="17411" name="Rectangle 3"/>
          <p:cNvSpPr>
            <a:spLocks noGrp="1" noChangeArrowheads="1"/>
          </p:cNvSpPr>
          <p:nvPr>
            <p:ph idx="1"/>
          </p:nvPr>
        </p:nvSpPr>
        <p:spPr/>
        <p:txBody>
          <a:bodyPr/>
          <a:lstStyle/>
          <a:p>
            <a:r>
              <a:rPr lang="en-US" altLang="en-US" dirty="0" smtClean="0"/>
              <a:t>Questions to ask yourself:</a:t>
            </a:r>
          </a:p>
          <a:p>
            <a:pPr lvl="1"/>
            <a:r>
              <a:rPr lang="en-US" altLang="en-US" dirty="0" smtClean="0"/>
              <a:t>Why is the title “_____?”</a:t>
            </a:r>
          </a:p>
          <a:p>
            <a:pPr lvl="1"/>
            <a:r>
              <a:rPr lang="en-US" altLang="en-US" dirty="0" smtClean="0"/>
              <a:t>What does this mean?</a:t>
            </a:r>
          </a:p>
        </p:txBody>
      </p:sp>
    </p:spTree>
    <p:extLst>
      <p:ext uri="{BB962C8B-B14F-4D97-AF65-F5344CB8AC3E}">
        <p14:creationId xmlns:p14="http://schemas.microsoft.com/office/powerpoint/2010/main" val="704646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pPr algn="ctr">
              <a:defRPr/>
            </a:pPr>
            <a:r>
              <a:rPr lang="en-US" sz="4000">
                <a:solidFill>
                  <a:schemeClr val="tx2">
                    <a:satMod val="130000"/>
                  </a:schemeClr>
                </a:solidFill>
              </a:rPr>
              <a:t>Step 7: </a:t>
            </a:r>
            <a:r>
              <a:rPr lang="en-US" sz="4800" b="1" u="sng">
                <a:solidFill>
                  <a:schemeClr val="tx2">
                    <a:satMod val="130000"/>
                  </a:schemeClr>
                </a:solidFill>
                <a:latin typeface="Perpetua Titling MT" pitchFamily="18" charset="0"/>
              </a:rPr>
              <a:t>T</a:t>
            </a:r>
            <a:r>
              <a:rPr lang="en-US" sz="4000">
                <a:solidFill>
                  <a:schemeClr val="tx2">
                    <a:satMod val="130000"/>
                  </a:schemeClr>
                </a:solidFill>
              </a:rPr>
              <a:t>heme</a:t>
            </a:r>
            <a:br>
              <a:rPr lang="en-US" sz="4000">
                <a:solidFill>
                  <a:schemeClr val="tx2">
                    <a:satMod val="130000"/>
                  </a:schemeClr>
                </a:solidFill>
              </a:rPr>
            </a:br>
            <a:r>
              <a:rPr lang="en-US" sz="1800" i="1">
                <a:solidFill>
                  <a:schemeClr val="tx2">
                    <a:satMod val="130000"/>
                  </a:schemeClr>
                </a:solidFill>
                <a:latin typeface="Papyrus" pitchFamily="66" charset="0"/>
              </a:rPr>
              <a:t>Goal- Determine what the author is saying and wants me to learn and feel after reading the poem.</a:t>
            </a:r>
          </a:p>
        </p:txBody>
      </p:sp>
      <p:sp>
        <p:nvSpPr>
          <p:cNvPr id="18435" name="Rectangle 3"/>
          <p:cNvSpPr>
            <a:spLocks noGrp="1" noChangeArrowheads="1"/>
          </p:cNvSpPr>
          <p:nvPr>
            <p:ph idx="1"/>
          </p:nvPr>
        </p:nvSpPr>
        <p:spPr>
          <a:xfrm>
            <a:off x="1981200" y="1981200"/>
            <a:ext cx="8229600" cy="4495800"/>
          </a:xfrm>
        </p:spPr>
        <p:txBody>
          <a:bodyPr>
            <a:normAutofit lnSpcReduction="10000"/>
          </a:bodyPr>
          <a:lstStyle/>
          <a:p>
            <a:pPr marL="609600" indent="-609600">
              <a:lnSpc>
                <a:spcPct val="90000"/>
              </a:lnSpc>
            </a:pPr>
            <a:r>
              <a:rPr lang="en-US" altLang="en-US" sz="2800" dirty="0"/>
              <a:t>Identify the theme by recognizing the human experience, motivation, or condition suggested by the poem</a:t>
            </a:r>
          </a:p>
          <a:p>
            <a:pPr marL="609600" indent="-609600">
              <a:lnSpc>
                <a:spcPct val="90000"/>
              </a:lnSpc>
            </a:pPr>
            <a:r>
              <a:rPr lang="en-US" altLang="en-US" sz="2800" dirty="0"/>
              <a:t>This step, within itself, has a system:</a:t>
            </a:r>
          </a:p>
          <a:p>
            <a:pPr marL="990600" lvl="1" indent="-533400">
              <a:lnSpc>
                <a:spcPct val="90000"/>
              </a:lnSpc>
              <a:buFont typeface="Wingdings" panose="05000000000000000000" pitchFamily="2" charset="2"/>
              <a:buAutoNum type="arabicParenR"/>
            </a:pPr>
            <a:r>
              <a:rPr lang="en-US" altLang="en-US" sz="2400" dirty="0"/>
              <a:t>Summarize the plot</a:t>
            </a:r>
          </a:p>
          <a:p>
            <a:pPr marL="990600" lvl="1" indent="-533400">
              <a:lnSpc>
                <a:spcPct val="90000"/>
              </a:lnSpc>
              <a:buFont typeface="Wingdings" panose="05000000000000000000" pitchFamily="2" charset="2"/>
              <a:buAutoNum type="arabicParenR"/>
            </a:pPr>
            <a:r>
              <a:rPr lang="en-US" altLang="en-US" sz="2400" dirty="0"/>
              <a:t>List the subject (s) of the poem (moving from literal subjects to abstract concepts such as war, death, discovery)</a:t>
            </a:r>
          </a:p>
          <a:p>
            <a:pPr marL="990600" lvl="1" indent="-533400">
              <a:lnSpc>
                <a:spcPct val="90000"/>
              </a:lnSpc>
              <a:buFont typeface="Wingdings" panose="05000000000000000000" pitchFamily="2" charset="2"/>
              <a:buAutoNum type="arabicParenR"/>
            </a:pPr>
            <a:r>
              <a:rPr lang="en-US" altLang="en-US" sz="2400" dirty="0"/>
              <a:t>Determine what the poet is saying about each subject.  Write a complete sentence, making a statement and point about the subject (s). </a:t>
            </a:r>
          </a:p>
        </p:txBody>
      </p:sp>
    </p:spTree>
    <p:extLst>
      <p:ext uri="{BB962C8B-B14F-4D97-AF65-F5344CB8AC3E}">
        <p14:creationId xmlns:p14="http://schemas.microsoft.com/office/powerpoint/2010/main" val="1018301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Your turn!!!!</a:t>
            </a:r>
            <a:endParaRPr lang="en-US" dirty="0"/>
          </a:p>
        </p:txBody>
      </p:sp>
      <p:sp>
        <p:nvSpPr>
          <p:cNvPr id="3" name="Content Placeholder 2"/>
          <p:cNvSpPr>
            <a:spLocks noGrp="1"/>
          </p:cNvSpPr>
          <p:nvPr>
            <p:ph idx="1"/>
          </p:nvPr>
        </p:nvSpPr>
        <p:spPr/>
        <p:txBody>
          <a:bodyPr/>
          <a:lstStyle/>
          <a:p>
            <a:r>
              <a:rPr lang="en-CA" sz="2800" dirty="0" smtClean="0"/>
              <a:t>One of my favourite poems of all time is one by the famous poet Robert Frost entitled, “The Road Not Taken”</a:t>
            </a:r>
          </a:p>
          <a:p>
            <a:endParaRPr lang="en-US" dirty="0"/>
          </a:p>
        </p:txBody>
      </p:sp>
    </p:spTree>
    <p:extLst>
      <p:ext uri="{BB962C8B-B14F-4D97-AF65-F5344CB8AC3E}">
        <p14:creationId xmlns:p14="http://schemas.microsoft.com/office/powerpoint/2010/main" val="3502041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4278" y="1476152"/>
            <a:ext cx="5652394" cy="5109091"/>
          </a:xfrm>
          <a:prstGeom prst="rect">
            <a:avLst/>
          </a:prstGeom>
        </p:spPr>
        <p:txBody>
          <a:bodyPr wrap="square">
            <a:spAutoFit/>
          </a:bodyPr>
          <a:lstStyle/>
          <a:p>
            <a:r>
              <a:rPr lang="en-US" dirty="0" smtClean="0"/>
              <a:t> </a:t>
            </a:r>
          </a:p>
          <a:p>
            <a:r>
              <a:rPr lang="en-US" sz="2200" dirty="0" smtClean="0"/>
              <a:t>Two </a:t>
            </a:r>
            <a:r>
              <a:rPr lang="en-US" sz="2200" dirty="0"/>
              <a:t>roads diverged in a yellow wood, </a:t>
            </a:r>
          </a:p>
          <a:p>
            <a:r>
              <a:rPr lang="en-US" sz="2200" dirty="0"/>
              <a:t>And sorry I could not travel both </a:t>
            </a:r>
          </a:p>
          <a:p>
            <a:r>
              <a:rPr lang="en-US" sz="2200" dirty="0"/>
              <a:t>And be one traveler, long I stood </a:t>
            </a:r>
          </a:p>
          <a:p>
            <a:r>
              <a:rPr lang="en-US" sz="2200" dirty="0"/>
              <a:t>And looked down one as far as I could </a:t>
            </a:r>
          </a:p>
          <a:p>
            <a:r>
              <a:rPr lang="en-US" sz="2200" dirty="0"/>
              <a:t>To where it bent in the undergrowth; </a:t>
            </a:r>
            <a:endParaRPr lang="en-US" sz="2200" dirty="0" smtClean="0"/>
          </a:p>
          <a:p>
            <a:endParaRPr lang="en-US" sz="2200" dirty="0"/>
          </a:p>
          <a:p>
            <a:r>
              <a:rPr lang="en-US" sz="2200" dirty="0"/>
              <a:t>Then took the other, as just as fair, </a:t>
            </a:r>
          </a:p>
          <a:p>
            <a:r>
              <a:rPr lang="en-US" sz="2200" dirty="0"/>
              <a:t>And having perhaps the better claim, </a:t>
            </a:r>
          </a:p>
          <a:p>
            <a:r>
              <a:rPr lang="en-US" sz="2200" dirty="0"/>
              <a:t>Because it was grassy and wanted wear; </a:t>
            </a:r>
          </a:p>
          <a:p>
            <a:r>
              <a:rPr lang="en-US" sz="2200" dirty="0"/>
              <a:t>Though as for that the passing there </a:t>
            </a:r>
          </a:p>
          <a:p>
            <a:r>
              <a:rPr lang="en-US" sz="2200" dirty="0"/>
              <a:t>Had worn them really about the same, </a:t>
            </a:r>
          </a:p>
          <a:p>
            <a:r>
              <a:rPr lang="en-US" sz="2200" dirty="0"/>
              <a:t/>
            </a:r>
            <a:br>
              <a:rPr lang="en-US" sz="2200" dirty="0"/>
            </a:br>
            <a:endParaRPr lang="en-US" sz="2200" dirty="0">
              <a:effectLst/>
            </a:endParaRPr>
          </a:p>
        </p:txBody>
      </p:sp>
      <p:sp>
        <p:nvSpPr>
          <p:cNvPr id="2" name="TextBox 1"/>
          <p:cNvSpPr txBox="1"/>
          <p:nvPr/>
        </p:nvSpPr>
        <p:spPr>
          <a:xfrm>
            <a:off x="5936672" y="1574402"/>
            <a:ext cx="5915891" cy="5909310"/>
          </a:xfrm>
          <a:prstGeom prst="rect">
            <a:avLst/>
          </a:prstGeom>
          <a:noFill/>
        </p:spPr>
        <p:txBody>
          <a:bodyPr wrap="square" rtlCol="0">
            <a:spAutoFit/>
          </a:bodyPr>
          <a:lstStyle/>
          <a:p>
            <a:r>
              <a:rPr lang="en-US" sz="2400" dirty="0"/>
              <a:t>And both that morning equally lay </a:t>
            </a:r>
          </a:p>
          <a:p>
            <a:r>
              <a:rPr lang="en-US" sz="2400" dirty="0"/>
              <a:t>In leaves no step had trodden black. </a:t>
            </a:r>
          </a:p>
          <a:p>
            <a:r>
              <a:rPr lang="en-US" sz="2400" dirty="0"/>
              <a:t>Oh, I kept the first for another day! </a:t>
            </a:r>
          </a:p>
          <a:p>
            <a:r>
              <a:rPr lang="en-US" sz="2400" dirty="0"/>
              <a:t>Yet knowing how way leads on to way, </a:t>
            </a:r>
          </a:p>
          <a:p>
            <a:r>
              <a:rPr lang="en-US" sz="2400" dirty="0"/>
              <a:t>I doubted if I should ever come </a:t>
            </a:r>
            <a:r>
              <a:rPr lang="en-US" sz="2400" dirty="0" smtClean="0"/>
              <a:t>back</a:t>
            </a:r>
          </a:p>
          <a:p>
            <a:endParaRPr lang="en-US" sz="2400" dirty="0"/>
          </a:p>
          <a:p>
            <a:r>
              <a:rPr lang="en-US" sz="2400" dirty="0"/>
              <a:t>I shall be telling this with a sigh </a:t>
            </a:r>
          </a:p>
          <a:p>
            <a:r>
              <a:rPr lang="en-US" sz="2400" dirty="0"/>
              <a:t>Somewhere ages and ages hence: </a:t>
            </a:r>
          </a:p>
          <a:p>
            <a:r>
              <a:rPr lang="en-US" sz="2400" dirty="0"/>
              <a:t>Two roads diverged in a wood, and I— </a:t>
            </a:r>
          </a:p>
          <a:p>
            <a:r>
              <a:rPr lang="en-US" sz="2400" dirty="0"/>
              <a:t>I took the one less traveled by, </a:t>
            </a:r>
          </a:p>
          <a:p>
            <a:r>
              <a:rPr lang="en-US" sz="2400" dirty="0"/>
              <a:t>And that has made all the difference.</a:t>
            </a:r>
          </a:p>
          <a:p>
            <a:endParaRPr lang="en-US" dirty="0"/>
          </a:p>
          <a:p>
            <a:r>
              <a:rPr lang="en-US" dirty="0"/>
              <a:t/>
            </a:r>
            <a:br>
              <a:rPr lang="en-US" dirty="0"/>
            </a:br>
            <a:r>
              <a:rPr lang="en-US" dirty="0"/>
              <a:t/>
            </a:r>
            <a:br>
              <a:rPr lang="en-US" dirty="0"/>
            </a:br>
            <a:r>
              <a:rPr lang="en-US" dirty="0"/>
              <a:t/>
            </a:r>
            <a:br>
              <a:rPr lang="en-US" dirty="0"/>
            </a:br>
            <a:endParaRPr lang="en-US" dirty="0"/>
          </a:p>
        </p:txBody>
      </p:sp>
      <p:sp>
        <p:nvSpPr>
          <p:cNvPr id="3" name="TextBox 2"/>
          <p:cNvSpPr txBox="1"/>
          <p:nvPr/>
        </p:nvSpPr>
        <p:spPr>
          <a:xfrm>
            <a:off x="665018" y="374073"/>
            <a:ext cx="10543309" cy="1200329"/>
          </a:xfrm>
          <a:prstGeom prst="rect">
            <a:avLst/>
          </a:prstGeom>
          <a:noFill/>
        </p:spPr>
        <p:txBody>
          <a:bodyPr wrap="square" rtlCol="0">
            <a:spAutoFit/>
          </a:bodyPr>
          <a:lstStyle/>
          <a:p>
            <a:r>
              <a:rPr lang="en-US" sz="5400" b="1" dirty="0">
                <a:hlinkClick r:id="rId2"/>
              </a:rPr>
              <a:t>The Road Not Taken</a:t>
            </a:r>
            <a:endParaRPr lang="en-US" sz="5400" b="1" dirty="0"/>
          </a:p>
          <a:p>
            <a:r>
              <a:rPr lang="en-US" dirty="0"/>
              <a:t>By </a:t>
            </a:r>
            <a:r>
              <a:rPr lang="en-US" dirty="0">
                <a:hlinkClick r:id="rId3"/>
              </a:rPr>
              <a:t>Robert Frost</a:t>
            </a:r>
            <a:r>
              <a:rPr lang="en-US" dirty="0"/>
              <a:t> 1874–1963 Robert Frost</a:t>
            </a:r>
          </a:p>
        </p:txBody>
      </p:sp>
    </p:spTree>
    <p:extLst>
      <p:ext uri="{BB962C8B-B14F-4D97-AF65-F5344CB8AC3E}">
        <p14:creationId xmlns:p14="http://schemas.microsoft.com/office/powerpoint/2010/main" val="39829753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TP - CASTT</a:t>
            </a:r>
            <a:endParaRPr lang="en-US" dirty="0"/>
          </a:p>
        </p:txBody>
      </p:sp>
      <p:sp>
        <p:nvSpPr>
          <p:cNvPr id="3" name="Content Placeholder 2"/>
          <p:cNvSpPr>
            <a:spLocks noGrp="1"/>
          </p:cNvSpPr>
          <p:nvPr>
            <p:ph idx="1"/>
          </p:nvPr>
        </p:nvSpPr>
        <p:spPr/>
        <p:txBody>
          <a:bodyPr>
            <a:normAutofit/>
          </a:bodyPr>
          <a:lstStyle/>
          <a:p>
            <a:r>
              <a:rPr lang="en-CA" sz="2800" dirty="0" smtClean="0"/>
              <a:t>On a separate sheet of paper follow the TP –CASTT outline using the poem “The Road Not Taken”… let’s see how you do!</a:t>
            </a:r>
            <a:endParaRPr lang="en-US" sz="2800" dirty="0"/>
          </a:p>
        </p:txBody>
      </p:sp>
    </p:spTree>
    <p:extLst>
      <p:ext uri="{BB962C8B-B14F-4D97-AF65-F5344CB8AC3E}">
        <p14:creationId xmlns:p14="http://schemas.microsoft.com/office/powerpoint/2010/main" val="2334552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CA" dirty="0" smtClean="0"/>
              <a:t>WHAT IS THE THEME?</a:t>
            </a:r>
          </a:p>
          <a:p>
            <a:pPr>
              <a:buFont typeface="Wingdings" panose="05000000000000000000" pitchFamily="2" charset="2"/>
              <a:buChar char="v"/>
            </a:pPr>
            <a:r>
              <a:rPr lang="en-CA" dirty="0" smtClean="0"/>
              <a:t>The theme is the general insight or idea about life that the writer wishes to express.  As well, it can often be stated in a simple sentence.</a:t>
            </a:r>
          </a:p>
          <a:p>
            <a:pPr marL="0" indent="0">
              <a:buNone/>
            </a:pPr>
            <a:r>
              <a:rPr lang="en-CA" dirty="0" smtClean="0"/>
              <a:t>Example: After reading this poem, I think the writer wants me to understand…</a:t>
            </a:r>
          </a:p>
          <a:p>
            <a:pPr marL="0" indent="0">
              <a:buNone/>
            </a:pPr>
            <a:endParaRPr lang="en-CA" dirty="0"/>
          </a:p>
          <a:p>
            <a:pPr marL="0" indent="0">
              <a:buNone/>
            </a:pPr>
            <a:r>
              <a:rPr lang="en-CA" dirty="0" smtClean="0"/>
              <a:t>WHAT IS FIGURATIVE LANGUAGE?</a:t>
            </a:r>
          </a:p>
          <a:p>
            <a:pPr>
              <a:buFont typeface="Wingdings" panose="05000000000000000000" pitchFamily="2" charset="2"/>
              <a:buChar char="v"/>
            </a:pPr>
            <a:r>
              <a:rPr lang="en-CA" dirty="0" smtClean="0"/>
              <a:t>All literature contains figurative language (connotative language); it is the deeper meaning. Figurative language can be broken down into many sub-categories such as, speech, sound and repetition</a:t>
            </a:r>
            <a:endParaRPr lang="en-US" dirty="0"/>
          </a:p>
        </p:txBody>
      </p:sp>
    </p:spTree>
    <p:extLst>
      <p:ext uri="{BB962C8B-B14F-4D97-AF65-F5344CB8AC3E}">
        <p14:creationId xmlns:p14="http://schemas.microsoft.com/office/powerpoint/2010/main" val="42053647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Rhyme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CA" dirty="0" smtClean="0"/>
              <a:t>There are 5 basic types of rhyme:</a:t>
            </a:r>
          </a:p>
          <a:p>
            <a:pPr marL="0" indent="0">
              <a:buNone/>
            </a:pPr>
            <a:r>
              <a:rPr lang="en-CA" dirty="0" smtClean="0"/>
              <a:t>1. Masculine Rhyme: the rhyming of a single accented syllable (park/dark)</a:t>
            </a:r>
          </a:p>
          <a:p>
            <a:pPr marL="0" indent="0">
              <a:buNone/>
            </a:pPr>
            <a:r>
              <a:rPr lang="en-CA" dirty="0" smtClean="0"/>
              <a:t>2. Feminine Rhyme (double rhyme): rhyme in which the accented syllables in two words are followed by identical unaccented syllables (turtle/fertile or drifting/lifting)</a:t>
            </a:r>
          </a:p>
          <a:p>
            <a:pPr marL="0" indent="0">
              <a:buNone/>
            </a:pPr>
            <a:r>
              <a:rPr lang="en-CA" dirty="0" smtClean="0"/>
              <a:t>3. Slant Rhyme (half rhyme, imperfect rhyme, near rhyme): the final sound is the same, but the preceding sound is different (mouth/truth, trees/rows, replied/said)</a:t>
            </a:r>
          </a:p>
          <a:p>
            <a:pPr marL="0" indent="0">
              <a:buNone/>
            </a:pPr>
            <a:r>
              <a:rPr lang="en-CA" dirty="0" smtClean="0"/>
              <a:t>4. Internal Rhyme: the rhyming of two or more words within a single line of poetry (Edgar Allan Poe’s “Once upon a midnight dreary, while I pondered weak and weary…”</a:t>
            </a:r>
          </a:p>
          <a:p>
            <a:pPr marL="0" indent="0">
              <a:buNone/>
            </a:pPr>
            <a:r>
              <a:rPr lang="en-CA" dirty="0" smtClean="0"/>
              <a:t>5. End Rhyme: rhyming occurring at the ends of lines                                                                                             </a:t>
            </a:r>
          </a:p>
          <a:p>
            <a:pPr marL="0" indent="0">
              <a:buNone/>
            </a:pPr>
            <a:r>
              <a:rPr lang="en-CA" dirty="0"/>
              <a:t> </a:t>
            </a:r>
            <a:r>
              <a:rPr lang="en-CA" dirty="0" smtClean="0"/>
              <a:t>           A speak that would have been beneath my sight</a:t>
            </a:r>
          </a:p>
          <a:p>
            <a:pPr marL="0" indent="0">
              <a:buNone/>
            </a:pPr>
            <a:r>
              <a:rPr lang="en-CA" dirty="0" smtClean="0"/>
              <a:t>            On any but a sheet so white     - Robert Frost</a:t>
            </a:r>
            <a:endParaRPr lang="en-US" dirty="0"/>
          </a:p>
        </p:txBody>
      </p:sp>
    </p:spTree>
    <p:extLst>
      <p:ext uri="{BB962C8B-B14F-4D97-AF65-F5344CB8AC3E}">
        <p14:creationId xmlns:p14="http://schemas.microsoft.com/office/powerpoint/2010/main" val="36610871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Rhyme Scheme</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is </a:t>
            </a:r>
            <a:r>
              <a:rPr lang="en-CA" dirty="0"/>
              <a:t>a poet’s deliberate pattern of lines that rhyme with other lines in a poem or stanza.  The rhyme scheme, or pattern, can be identified by giving end words that rhyme with each other the same lame.   </a:t>
            </a:r>
            <a:endParaRPr lang="en-US" dirty="0"/>
          </a:p>
          <a:p>
            <a:pPr marL="0" indent="0">
              <a:buNone/>
            </a:pPr>
            <a:r>
              <a:rPr lang="en-CA" dirty="0"/>
              <a:t>	Twinkle, twinkle, little star</a:t>
            </a:r>
            <a:r>
              <a:rPr lang="en-CA" dirty="0" smtClean="0"/>
              <a:t>,</a:t>
            </a:r>
            <a:r>
              <a:rPr lang="en-CA" dirty="0"/>
              <a:t>	</a:t>
            </a:r>
            <a:r>
              <a:rPr lang="en-CA" dirty="0" smtClean="0"/>
              <a:t>	A</a:t>
            </a:r>
            <a:endParaRPr lang="en-US" dirty="0"/>
          </a:p>
          <a:p>
            <a:pPr marL="0" indent="0">
              <a:buNone/>
            </a:pPr>
            <a:r>
              <a:rPr lang="en-CA" dirty="0"/>
              <a:t>	How I wonder what you are.		A</a:t>
            </a:r>
            <a:endParaRPr lang="en-US" dirty="0"/>
          </a:p>
          <a:p>
            <a:pPr marL="0" indent="0">
              <a:buNone/>
            </a:pPr>
            <a:r>
              <a:rPr lang="en-CA" dirty="0"/>
              <a:t>	Up above the world so high,		B</a:t>
            </a:r>
            <a:endParaRPr lang="en-US" dirty="0"/>
          </a:p>
          <a:p>
            <a:pPr marL="0" indent="0">
              <a:buNone/>
            </a:pPr>
            <a:r>
              <a:rPr lang="en-CA" dirty="0"/>
              <a:t>	Like a diamond in the sky.		B</a:t>
            </a:r>
            <a:endParaRPr lang="en-US" dirty="0"/>
          </a:p>
          <a:p>
            <a:pPr marL="0" indent="0">
              <a:buNone/>
            </a:pPr>
            <a:r>
              <a:rPr lang="en-CA" dirty="0"/>
              <a:t>	Twinkle, twinkle, little star,		A</a:t>
            </a:r>
            <a:endParaRPr lang="en-US" dirty="0"/>
          </a:p>
          <a:p>
            <a:pPr marL="0" indent="0">
              <a:buNone/>
            </a:pPr>
            <a:r>
              <a:rPr lang="en-CA" dirty="0"/>
              <a:t>	How I wonder what you are!		</a:t>
            </a:r>
            <a:r>
              <a:rPr lang="en-CA" dirty="0" smtClean="0"/>
              <a:t>A</a:t>
            </a:r>
            <a:r>
              <a:rPr lang="en-CA" dirty="0"/>
              <a:t> </a:t>
            </a:r>
            <a:endParaRPr lang="en-US" dirty="0"/>
          </a:p>
          <a:p>
            <a:r>
              <a:rPr lang="en-CA" dirty="0"/>
              <a:t>Each time you get to the end of the line, label the rhyme with a letter.  By the time you finish the stanza or the poem, you will be able to identify the rhyme scheme.</a:t>
            </a:r>
            <a:endParaRPr lang="en-US" dirty="0"/>
          </a:p>
          <a:p>
            <a:endParaRPr lang="en-US" dirty="0"/>
          </a:p>
        </p:txBody>
      </p:sp>
    </p:spTree>
    <p:extLst>
      <p:ext uri="{BB962C8B-B14F-4D97-AF65-F5344CB8AC3E}">
        <p14:creationId xmlns:p14="http://schemas.microsoft.com/office/powerpoint/2010/main" val="19992188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Poetry with no Rhyme Schemes</a:t>
            </a:r>
            <a:endParaRPr lang="en-US" dirty="0"/>
          </a:p>
        </p:txBody>
      </p:sp>
      <p:sp>
        <p:nvSpPr>
          <p:cNvPr id="3" name="Content Placeholder 2"/>
          <p:cNvSpPr>
            <a:spLocks noGrp="1"/>
          </p:cNvSpPr>
          <p:nvPr>
            <p:ph idx="1"/>
          </p:nvPr>
        </p:nvSpPr>
        <p:spPr/>
        <p:txBody>
          <a:bodyPr/>
          <a:lstStyle/>
          <a:p>
            <a:r>
              <a:rPr lang="en-CA" sz="2800" b="1" dirty="0"/>
              <a:t>Free Verse Poetry</a:t>
            </a:r>
            <a:r>
              <a:rPr lang="en-CA" sz="2800" dirty="0"/>
              <a:t> </a:t>
            </a:r>
            <a:r>
              <a:rPr lang="en-CA" dirty="0"/>
              <a:t>– </a:t>
            </a:r>
            <a:r>
              <a:rPr lang="en-CA" sz="2400" dirty="0"/>
              <a:t>Not all poetry contains a rhyme scheme.  If a poem doesn’t have a particular rhyme scheme pattern, it is probably written in free verse.  Free verse poetry is free from having to conform to any particular pattern, rule, or convention</a:t>
            </a:r>
            <a:r>
              <a:rPr lang="en-CA" sz="2400" dirty="0" smtClean="0"/>
              <a:t>.</a:t>
            </a:r>
          </a:p>
          <a:p>
            <a:r>
              <a:rPr lang="en-CA" sz="2400" dirty="0" smtClean="0"/>
              <a:t>Blank Verse – has a rhythm but no rhyme scheme</a:t>
            </a:r>
            <a:endParaRPr lang="en-US" sz="2400" dirty="0"/>
          </a:p>
          <a:p>
            <a:endParaRPr lang="en-US" sz="2400" dirty="0"/>
          </a:p>
        </p:txBody>
      </p:sp>
    </p:spTree>
    <p:extLst>
      <p:ext uri="{BB962C8B-B14F-4D97-AF65-F5344CB8AC3E}">
        <p14:creationId xmlns:p14="http://schemas.microsoft.com/office/powerpoint/2010/main" val="703987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0" y="533400"/>
            <a:ext cx="7772400" cy="4648200"/>
          </a:xfrm>
        </p:spPr>
        <p:txBody>
          <a:bodyPr/>
          <a:lstStyle/>
          <a:p>
            <a:pPr algn="ctr">
              <a:defRPr/>
            </a:pPr>
            <a:r>
              <a:rPr lang="en-US" sz="7500">
                <a:solidFill>
                  <a:schemeClr val="tx2">
                    <a:satMod val="130000"/>
                  </a:schemeClr>
                </a:solidFill>
                <a:latin typeface="Papyrus" pitchFamily="66" charset="0"/>
              </a:rPr>
              <a:t>Poetry Analysis</a:t>
            </a:r>
            <a:r>
              <a:rPr lang="en-US">
                <a:solidFill>
                  <a:schemeClr val="tx2">
                    <a:satMod val="130000"/>
                  </a:schemeClr>
                </a:solidFill>
                <a:latin typeface="Papyrus" pitchFamily="66" charset="0"/>
              </a:rPr>
              <a:t/>
            </a:r>
            <a:br>
              <a:rPr lang="en-US">
                <a:solidFill>
                  <a:schemeClr val="tx2">
                    <a:satMod val="130000"/>
                  </a:schemeClr>
                </a:solidFill>
                <a:latin typeface="Papyrus" pitchFamily="66" charset="0"/>
              </a:rPr>
            </a:br>
            <a:r>
              <a:rPr lang="en-US">
                <a:solidFill>
                  <a:schemeClr val="tx2">
                    <a:satMod val="130000"/>
                  </a:schemeClr>
                </a:solidFill>
                <a:latin typeface="Papyrus" pitchFamily="66" charset="0"/>
              </a:rPr>
              <a:t/>
            </a:r>
            <a:br>
              <a:rPr lang="en-US">
                <a:solidFill>
                  <a:schemeClr val="tx2">
                    <a:satMod val="130000"/>
                  </a:schemeClr>
                </a:solidFill>
                <a:latin typeface="Papyrus" pitchFamily="66" charset="0"/>
              </a:rPr>
            </a:br>
            <a:r>
              <a:rPr lang="en-US">
                <a:solidFill>
                  <a:schemeClr val="tx2">
                    <a:satMod val="130000"/>
                  </a:schemeClr>
                </a:solidFill>
                <a:latin typeface="Papyrus" pitchFamily="66" charset="0"/>
              </a:rPr>
              <a:t>Using the TP-CASTT Method</a:t>
            </a:r>
          </a:p>
        </p:txBody>
      </p:sp>
    </p:spTree>
    <p:extLst>
      <p:ext uri="{BB962C8B-B14F-4D97-AF65-F5344CB8AC3E}">
        <p14:creationId xmlns:p14="http://schemas.microsoft.com/office/powerpoint/2010/main" val="367578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Rhyme Schemes</a:t>
            </a:r>
            <a:endParaRPr lang="en-US" dirty="0"/>
          </a:p>
        </p:txBody>
      </p:sp>
      <p:sp>
        <p:nvSpPr>
          <p:cNvPr id="3" name="Content Placeholder 2"/>
          <p:cNvSpPr>
            <a:spLocks noGrp="1"/>
          </p:cNvSpPr>
          <p:nvPr>
            <p:ph idx="1"/>
          </p:nvPr>
        </p:nvSpPr>
        <p:spPr/>
        <p:txBody>
          <a:bodyPr/>
          <a:lstStyle/>
          <a:p>
            <a:r>
              <a:rPr lang="en-CA" dirty="0" smtClean="0"/>
              <a:t>Alternating Couplets – ABAB</a:t>
            </a:r>
          </a:p>
          <a:p>
            <a:endParaRPr lang="en-CA" dirty="0"/>
          </a:p>
          <a:p>
            <a:r>
              <a:rPr lang="en-CA" dirty="0" smtClean="0"/>
              <a:t>Rhyming Couplets - AABB</a:t>
            </a:r>
            <a:endParaRPr lang="en-US" dirty="0"/>
          </a:p>
        </p:txBody>
      </p:sp>
    </p:spTree>
    <p:extLst>
      <p:ext uri="{BB962C8B-B14F-4D97-AF65-F5344CB8AC3E}">
        <p14:creationId xmlns:p14="http://schemas.microsoft.com/office/powerpoint/2010/main" val="450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Figures of Speech</a:t>
            </a:r>
            <a:endParaRPr lang="en-US" dirty="0"/>
          </a:p>
        </p:txBody>
      </p:sp>
      <p:sp>
        <p:nvSpPr>
          <p:cNvPr id="3" name="Content Placeholder 2"/>
          <p:cNvSpPr>
            <a:spLocks noGrp="1"/>
          </p:cNvSpPr>
          <p:nvPr>
            <p:ph idx="1"/>
          </p:nvPr>
        </p:nvSpPr>
        <p:spPr/>
        <p:txBody>
          <a:bodyPr/>
          <a:lstStyle/>
          <a:p>
            <a:r>
              <a:rPr lang="en-CA" sz="4000" b="1" dirty="0"/>
              <a:t>Simile</a:t>
            </a:r>
            <a:r>
              <a:rPr lang="en-CA" dirty="0"/>
              <a:t> is a figure of speech that makes a connection between two unlike things by using like or as.</a:t>
            </a:r>
            <a:endParaRPr lang="en-US" dirty="0"/>
          </a:p>
          <a:p>
            <a:r>
              <a:rPr lang="en-CA" dirty="0"/>
              <a:t>Ex. My heart is like a rose.</a:t>
            </a:r>
            <a:endParaRPr lang="en-US" dirty="0"/>
          </a:p>
          <a:p>
            <a:r>
              <a:rPr lang="en-CA" dirty="0"/>
              <a:t>Ex. Don ate his salad like a vacuum cleaner.</a:t>
            </a:r>
            <a:endParaRPr lang="en-US" dirty="0"/>
          </a:p>
          <a:p>
            <a:r>
              <a:rPr lang="en-CA" dirty="0"/>
              <a:t>Ex. His arms were weak and felt like noodles.</a:t>
            </a:r>
            <a:endParaRPr lang="en-US" dirty="0"/>
          </a:p>
          <a:p>
            <a:endParaRPr lang="en-US" dirty="0"/>
          </a:p>
        </p:txBody>
      </p:sp>
    </p:spTree>
    <p:extLst>
      <p:ext uri="{BB962C8B-B14F-4D97-AF65-F5344CB8AC3E}">
        <p14:creationId xmlns:p14="http://schemas.microsoft.com/office/powerpoint/2010/main" val="2635634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Standard Metaphor</a:t>
            </a:r>
            <a:endParaRPr lang="en-US" dirty="0"/>
          </a:p>
        </p:txBody>
      </p:sp>
      <p:sp>
        <p:nvSpPr>
          <p:cNvPr id="3" name="Content Placeholder 2"/>
          <p:cNvSpPr>
            <a:spLocks noGrp="1"/>
          </p:cNvSpPr>
          <p:nvPr>
            <p:ph idx="1"/>
          </p:nvPr>
        </p:nvSpPr>
        <p:spPr/>
        <p:txBody>
          <a:bodyPr>
            <a:normAutofit/>
          </a:bodyPr>
          <a:lstStyle/>
          <a:p>
            <a:r>
              <a:rPr lang="en-CA" sz="2400" dirty="0" smtClean="0"/>
              <a:t>is </a:t>
            </a:r>
            <a:r>
              <a:rPr lang="en-CA" sz="2400" dirty="0"/>
              <a:t>a figure of speech that makes a connection between two unlike things.  Ex. My heart is a rose.</a:t>
            </a:r>
            <a:endParaRPr lang="en-US" sz="2400" dirty="0"/>
          </a:p>
          <a:p>
            <a:r>
              <a:rPr lang="en-CA" sz="2400" dirty="0"/>
              <a:t>Ex. The sun is a furnace.</a:t>
            </a:r>
            <a:endParaRPr lang="en-US" sz="2400" dirty="0"/>
          </a:p>
          <a:p>
            <a:r>
              <a:rPr lang="en-CA" sz="2400" dirty="0"/>
              <a:t>Ex. The smoke was cotton balls billowing from the chimney.</a:t>
            </a:r>
            <a:endParaRPr lang="en-US" sz="2400" dirty="0"/>
          </a:p>
          <a:p>
            <a:endParaRPr lang="en-US" sz="2400" dirty="0"/>
          </a:p>
        </p:txBody>
      </p:sp>
    </p:spTree>
    <p:extLst>
      <p:ext uri="{BB962C8B-B14F-4D97-AF65-F5344CB8AC3E}">
        <p14:creationId xmlns:p14="http://schemas.microsoft.com/office/powerpoint/2010/main" val="6972644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Extended Metaphor</a:t>
            </a:r>
            <a:endParaRPr lang="en-US" dirty="0"/>
          </a:p>
        </p:txBody>
      </p:sp>
      <p:sp>
        <p:nvSpPr>
          <p:cNvPr id="3" name="Content Placeholder 2"/>
          <p:cNvSpPr>
            <a:spLocks noGrp="1"/>
          </p:cNvSpPr>
          <p:nvPr>
            <p:ph idx="1"/>
          </p:nvPr>
        </p:nvSpPr>
        <p:spPr/>
        <p:txBody>
          <a:bodyPr>
            <a:normAutofit/>
          </a:bodyPr>
          <a:lstStyle/>
          <a:p>
            <a:r>
              <a:rPr lang="en-CA" dirty="0" smtClean="0"/>
              <a:t>is </a:t>
            </a:r>
            <a:r>
              <a:rPr lang="en-CA" dirty="0"/>
              <a:t>a metaphor extended over several lines, verses, or chapters.</a:t>
            </a:r>
            <a:endParaRPr lang="en-US" dirty="0"/>
          </a:p>
          <a:p>
            <a:r>
              <a:rPr lang="en-CA" dirty="0"/>
              <a:t>Ex. Writing this research paper is a grind.  My brain is not operating.  I am running out of steam.  --- &gt; Each sentence extends the metaphor that the mind is a machine.</a:t>
            </a:r>
            <a:endParaRPr lang="en-US" dirty="0"/>
          </a:p>
          <a:p>
            <a:r>
              <a:rPr lang="en-US" dirty="0"/>
              <a:t>Ex. "All the world's a stage, and all the men and women merely players</a:t>
            </a:r>
            <a:r>
              <a:rPr lang="en-US" dirty="0" smtClean="0"/>
              <a:t>;</a:t>
            </a:r>
            <a:r>
              <a:rPr lang="en-CA" dirty="0"/>
              <a:t> They have their exits and their entrances; </a:t>
            </a:r>
            <a:endParaRPr lang="en-US" dirty="0"/>
          </a:p>
          <a:p>
            <a:r>
              <a:rPr lang="en-CA" dirty="0"/>
              <a:t>      And one man in his time plays many parts, </a:t>
            </a:r>
            <a:endParaRPr lang="en-US" dirty="0"/>
          </a:p>
          <a:p>
            <a:r>
              <a:rPr lang="en-CA" dirty="0"/>
              <a:t>      His acts being seven ages.” (Act II, Scene vii).  </a:t>
            </a:r>
            <a:endParaRPr lang="en-US" dirty="0"/>
          </a:p>
          <a:p>
            <a:r>
              <a:rPr lang="en-US" i="1" dirty="0"/>
              <a:t>As You Like It</a:t>
            </a:r>
            <a:r>
              <a:rPr lang="en-US" dirty="0"/>
              <a:t> - William Shakespeare</a:t>
            </a:r>
            <a:r>
              <a:rPr lang="en-US" dirty="0" smtClean="0"/>
              <a:t> </a:t>
            </a:r>
            <a:endParaRPr lang="en-US" dirty="0"/>
          </a:p>
        </p:txBody>
      </p:sp>
    </p:spTree>
    <p:extLst>
      <p:ext uri="{BB962C8B-B14F-4D97-AF65-F5344CB8AC3E}">
        <p14:creationId xmlns:p14="http://schemas.microsoft.com/office/powerpoint/2010/main" val="31473406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Personification</a:t>
            </a:r>
            <a:endParaRPr lang="en-US" dirty="0"/>
          </a:p>
        </p:txBody>
      </p:sp>
      <p:sp>
        <p:nvSpPr>
          <p:cNvPr id="3" name="Content Placeholder 2"/>
          <p:cNvSpPr>
            <a:spLocks noGrp="1"/>
          </p:cNvSpPr>
          <p:nvPr>
            <p:ph idx="1"/>
          </p:nvPr>
        </p:nvSpPr>
        <p:spPr/>
        <p:txBody>
          <a:bodyPr>
            <a:normAutofit/>
          </a:bodyPr>
          <a:lstStyle/>
          <a:p>
            <a:r>
              <a:rPr lang="en-CA" dirty="0" smtClean="0"/>
              <a:t>is </a:t>
            </a:r>
            <a:r>
              <a:rPr lang="en-CA" dirty="0"/>
              <a:t>a literary technique that attributes human qualities and characteristics to non-human objects.</a:t>
            </a:r>
            <a:endParaRPr lang="en-US" dirty="0"/>
          </a:p>
          <a:p>
            <a:r>
              <a:rPr lang="en-CA" dirty="0"/>
              <a:t>	Ex. The stars danced playfully in the moonlit sky.</a:t>
            </a:r>
            <a:endParaRPr lang="en-US" dirty="0"/>
          </a:p>
          <a:p>
            <a:r>
              <a:rPr lang="en-CA" dirty="0"/>
              <a:t>	Ex. She did not realize that opportunity was knocking at her door.</a:t>
            </a:r>
            <a:endParaRPr lang="en-US" dirty="0"/>
          </a:p>
          <a:p>
            <a:r>
              <a:rPr lang="en-CA" dirty="0"/>
              <a:t>	Ex. The bees played hide and seek with the flowers as they buzzed from one to another.</a:t>
            </a:r>
            <a:endParaRPr lang="en-US" dirty="0"/>
          </a:p>
          <a:p>
            <a:r>
              <a:rPr lang="en-CA" dirty="0"/>
              <a:t>	Ex. The wind sang through the meadow.</a:t>
            </a:r>
            <a:endParaRPr lang="en-US" dirty="0"/>
          </a:p>
          <a:p>
            <a:r>
              <a:rPr lang="en-CA" dirty="0"/>
              <a:t>	Ex. I could hear Hawaii calling my name.</a:t>
            </a:r>
            <a:endParaRPr lang="en-US" dirty="0"/>
          </a:p>
          <a:p>
            <a:endParaRPr lang="en-US" dirty="0"/>
          </a:p>
          <a:p>
            <a:endParaRPr lang="en-US" dirty="0"/>
          </a:p>
        </p:txBody>
      </p:sp>
    </p:spTree>
    <p:extLst>
      <p:ext uri="{BB962C8B-B14F-4D97-AF65-F5344CB8AC3E}">
        <p14:creationId xmlns:p14="http://schemas.microsoft.com/office/powerpoint/2010/main" val="11544530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Hyperbole</a:t>
            </a:r>
            <a:endParaRPr lang="en-US" dirty="0"/>
          </a:p>
        </p:txBody>
      </p:sp>
      <p:sp>
        <p:nvSpPr>
          <p:cNvPr id="3" name="Content Placeholder 2"/>
          <p:cNvSpPr>
            <a:spLocks noGrp="1"/>
          </p:cNvSpPr>
          <p:nvPr>
            <p:ph idx="1"/>
          </p:nvPr>
        </p:nvSpPr>
        <p:spPr/>
        <p:txBody>
          <a:bodyPr>
            <a:normAutofit fontScale="92500" lnSpcReduction="20000"/>
          </a:bodyPr>
          <a:lstStyle/>
          <a:p>
            <a:endParaRPr lang="en-CA" sz="2400" dirty="0" smtClean="0"/>
          </a:p>
          <a:p>
            <a:r>
              <a:rPr lang="en-CA" sz="2400" dirty="0" smtClean="0"/>
              <a:t>is </a:t>
            </a:r>
            <a:r>
              <a:rPr lang="en-CA" sz="2400" dirty="0"/>
              <a:t>a comparison (like similes and metaphors) but is an extravagant and </a:t>
            </a:r>
            <a:r>
              <a:rPr lang="en-CA" sz="2400" dirty="0" smtClean="0"/>
              <a:t>even </a:t>
            </a:r>
            <a:r>
              <a:rPr lang="en-CA" sz="2400" dirty="0"/>
              <a:t>ridiculous.  The exaggeration is used for emphasis and to prove a point.  Hyperboles are not meant to be taken literally</a:t>
            </a:r>
            <a:r>
              <a:rPr lang="en-CA" sz="2400" dirty="0" smtClean="0"/>
              <a:t>.</a:t>
            </a:r>
          </a:p>
          <a:p>
            <a:r>
              <a:rPr lang="en-CA" sz="2400" dirty="0"/>
              <a:t>Ex. I am so hungry I could eat a horse.</a:t>
            </a:r>
            <a:endParaRPr lang="en-US" sz="2400" dirty="0"/>
          </a:p>
          <a:p>
            <a:r>
              <a:rPr lang="en-CA" sz="2400" dirty="0"/>
              <a:t>	Ex. It was so cold I saw polar bears wearing jackets.</a:t>
            </a:r>
            <a:endParaRPr lang="en-US" sz="2400" dirty="0"/>
          </a:p>
          <a:p>
            <a:r>
              <a:rPr lang="en-CA" sz="2400" dirty="0"/>
              <a:t>	Ex. I had a ton of homework.</a:t>
            </a:r>
            <a:endParaRPr lang="en-US" sz="2400" dirty="0"/>
          </a:p>
          <a:p>
            <a:r>
              <a:rPr lang="en-CA" sz="2400" dirty="0"/>
              <a:t>	Ex. I nearly died laughing.</a:t>
            </a:r>
            <a:endParaRPr lang="en-US" sz="2400" dirty="0"/>
          </a:p>
          <a:p>
            <a:r>
              <a:rPr lang="en-CA" sz="2400" dirty="0"/>
              <a:t>	Ex. I tried a thousand times.</a:t>
            </a:r>
            <a:endParaRPr lang="en-US" sz="2400" dirty="0"/>
          </a:p>
          <a:p>
            <a:endParaRPr lang="en-US" sz="2400" dirty="0"/>
          </a:p>
          <a:p>
            <a:endParaRPr lang="en-US" sz="2400" dirty="0"/>
          </a:p>
        </p:txBody>
      </p:sp>
    </p:spTree>
    <p:extLst>
      <p:ext uri="{BB962C8B-B14F-4D97-AF65-F5344CB8AC3E}">
        <p14:creationId xmlns:p14="http://schemas.microsoft.com/office/powerpoint/2010/main" val="31107781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Apostrophe</a:t>
            </a:r>
            <a:endParaRPr lang="en-US" dirty="0"/>
          </a:p>
        </p:txBody>
      </p:sp>
      <p:sp>
        <p:nvSpPr>
          <p:cNvPr id="3" name="Content Placeholder 2"/>
          <p:cNvSpPr>
            <a:spLocks noGrp="1"/>
          </p:cNvSpPr>
          <p:nvPr>
            <p:ph idx="1"/>
          </p:nvPr>
        </p:nvSpPr>
        <p:spPr/>
        <p:txBody>
          <a:bodyPr/>
          <a:lstStyle/>
          <a:p>
            <a:r>
              <a:rPr lang="en-CA" dirty="0" smtClean="0"/>
              <a:t>A particular kind of personification in which we address something non-human as if it were human or alive; it is usually capitalized</a:t>
            </a:r>
          </a:p>
          <a:p>
            <a:r>
              <a:rPr lang="en-CA" dirty="0" smtClean="0"/>
              <a:t>“The </a:t>
            </a:r>
            <a:r>
              <a:rPr lang="en-CA" u="sng" dirty="0" smtClean="0"/>
              <a:t>City</a:t>
            </a:r>
            <a:r>
              <a:rPr lang="en-CA" dirty="0" smtClean="0"/>
              <a:t> was sick with disease.”</a:t>
            </a:r>
            <a:endParaRPr lang="en-US" dirty="0"/>
          </a:p>
        </p:txBody>
      </p:sp>
    </p:spTree>
    <p:extLst>
      <p:ext uri="{BB962C8B-B14F-4D97-AF65-F5344CB8AC3E}">
        <p14:creationId xmlns:p14="http://schemas.microsoft.com/office/powerpoint/2010/main" val="513996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Oxymoron</a:t>
            </a:r>
            <a:endParaRPr lang="en-US" dirty="0"/>
          </a:p>
        </p:txBody>
      </p:sp>
      <p:sp>
        <p:nvSpPr>
          <p:cNvPr id="3" name="Content Placeholder 2"/>
          <p:cNvSpPr>
            <a:spLocks noGrp="1"/>
          </p:cNvSpPr>
          <p:nvPr>
            <p:ph idx="1"/>
          </p:nvPr>
        </p:nvSpPr>
        <p:spPr/>
        <p:txBody>
          <a:bodyPr>
            <a:normAutofit/>
          </a:bodyPr>
          <a:lstStyle/>
          <a:p>
            <a:r>
              <a:rPr lang="en-CA" sz="2800" dirty="0" smtClean="0"/>
              <a:t>Is composed of a pair of neighbouring contradictory words </a:t>
            </a:r>
          </a:p>
          <a:p>
            <a:r>
              <a:rPr lang="en-CA" sz="2800" dirty="0" smtClean="0"/>
              <a:t>Biggie small</a:t>
            </a:r>
          </a:p>
          <a:p>
            <a:r>
              <a:rPr lang="en-CA" sz="2800" dirty="0" smtClean="0"/>
              <a:t>Tiny giant</a:t>
            </a:r>
            <a:endParaRPr lang="en-US" sz="2800" dirty="0"/>
          </a:p>
        </p:txBody>
      </p:sp>
    </p:spTree>
    <p:extLst>
      <p:ext uri="{BB962C8B-B14F-4D97-AF65-F5344CB8AC3E}">
        <p14:creationId xmlns:p14="http://schemas.microsoft.com/office/powerpoint/2010/main" val="23705347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Allusion</a:t>
            </a:r>
            <a:endParaRPr lang="en-US" dirty="0"/>
          </a:p>
        </p:txBody>
      </p:sp>
      <p:sp>
        <p:nvSpPr>
          <p:cNvPr id="3" name="Content Placeholder 2"/>
          <p:cNvSpPr>
            <a:spLocks noGrp="1"/>
          </p:cNvSpPr>
          <p:nvPr>
            <p:ph idx="1"/>
          </p:nvPr>
        </p:nvSpPr>
        <p:spPr/>
        <p:txBody>
          <a:bodyPr>
            <a:normAutofit/>
          </a:bodyPr>
          <a:lstStyle/>
          <a:p>
            <a:r>
              <a:rPr lang="en-CA" sz="2400" dirty="0"/>
              <a:t>is a reference to a famous person, place, or event.</a:t>
            </a:r>
            <a:endParaRPr lang="en-US" sz="2400" dirty="0"/>
          </a:p>
          <a:p>
            <a:r>
              <a:rPr lang="en-CA" sz="2400" dirty="0"/>
              <a:t>	Ex. The gold medal winner was a Cinderella story.</a:t>
            </a:r>
            <a:endParaRPr lang="en-US" sz="2400" dirty="0"/>
          </a:p>
          <a:p>
            <a:r>
              <a:rPr lang="en-US" sz="2400" dirty="0"/>
              <a:t>Ex. When she lost her job, she acted like a Scrooge, and refused to buy anything that wasn’t necessary</a:t>
            </a:r>
          </a:p>
          <a:p>
            <a:pPr marL="0" indent="0">
              <a:buNone/>
            </a:pPr>
            <a:endParaRPr lang="en-US" sz="2400" dirty="0"/>
          </a:p>
        </p:txBody>
      </p:sp>
      <p:sp>
        <p:nvSpPr>
          <p:cNvPr id="5" name="Content Placeholder 2"/>
          <p:cNvSpPr txBox="1">
            <a:spLocks/>
          </p:cNvSpPr>
          <p:nvPr/>
        </p:nvSpPr>
        <p:spPr>
          <a:xfrm>
            <a:off x="971112" y="2584174"/>
            <a:ext cx="10554574" cy="3427024"/>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6892100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Symbolism</a:t>
            </a:r>
            <a:endParaRPr lang="en-US" dirty="0"/>
          </a:p>
        </p:txBody>
      </p:sp>
      <p:sp>
        <p:nvSpPr>
          <p:cNvPr id="3" name="Content Placeholder 2"/>
          <p:cNvSpPr>
            <a:spLocks noGrp="1"/>
          </p:cNvSpPr>
          <p:nvPr>
            <p:ph idx="1"/>
          </p:nvPr>
        </p:nvSpPr>
        <p:spPr/>
        <p:txBody>
          <a:bodyPr/>
          <a:lstStyle/>
          <a:p>
            <a:r>
              <a:rPr lang="en-CA" dirty="0" smtClean="0"/>
              <a:t>A person, place, object, event or action that represents a deeper meaning</a:t>
            </a:r>
          </a:p>
          <a:p>
            <a:pPr marL="0" indent="0">
              <a:buNone/>
            </a:pPr>
            <a:r>
              <a:rPr lang="en-CA" dirty="0"/>
              <a:t> </a:t>
            </a:r>
            <a:r>
              <a:rPr lang="en-CA"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8532" y="4399516"/>
            <a:ext cx="1331934" cy="145928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4740" y="4286781"/>
            <a:ext cx="1338197" cy="1684751"/>
          </a:xfrm>
          <a:prstGeom prst="rect">
            <a:avLst/>
          </a:prstGeom>
        </p:spPr>
      </p:pic>
    </p:spTree>
    <p:extLst>
      <p:ext uri="{BB962C8B-B14F-4D97-AF65-F5344CB8AC3E}">
        <p14:creationId xmlns:p14="http://schemas.microsoft.com/office/powerpoint/2010/main" val="2085660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en-US">
                <a:solidFill>
                  <a:schemeClr val="tx2">
                    <a:satMod val="130000"/>
                  </a:schemeClr>
                </a:solidFill>
              </a:rPr>
              <a:t>What is TP CASTT?	</a:t>
            </a:r>
          </a:p>
        </p:txBody>
      </p:sp>
      <p:sp>
        <p:nvSpPr>
          <p:cNvPr id="9219" name="Rectangle 3"/>
          <p:cNvSpPr>
            <a:spLocks noGrp="1" noChangeArrowheads="1"/>
          </p:cNvSpPr>
          <p:nvPr>
            <p:ph idx="1"/>
          </p:nvPr>
        </p:nvSpPr>
        <p:spPr/>
        <p:txBody>
          <a:bodyPr/>
          <a:lstStyle/>
          <a:p>
            <a:r>
              <a:rPr lang="en-US" altLang="en-US" dirty="0" smtClean="0"/>
              <a:t>An acronym of steps used to analyze poetry.  The results of TPCASTT can be used to write an essay.</a:t>
            </a:r>
          </a:p>
          <a:p>
            <a:r>
              <a:rPr lang="en-US" altLang="en-US" dirty="0" smtClean="0"/>
              <a:t>The TPCASTT process is comprised of 7 steps which should be completed in the order given.</a:t>
            </a:r>
          </a:p>
        </p:txBody>
      </p:sp>
    </p:spTree>
    <p:extLst>
      <p:ext uri="{BB962C8B-B14F-4D97-AF65-F5344CB8AC3E}">
        <p14:creationId xmlns:p14="http://schemas.microsoft.com/office/powerpoint/2010/main" val="26412092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Figures of Sound</a:t>
            </a:r>
            <a:endParaRPr lang="en-US" dirty="0"/>
          </a:p>
        </p:txBody>
      </p:sp>
      <p:sp>
        <p:nvSpPr>
          <p:cNvPr id="3" name="Content Placeholder 2"/>
          <p:cNvSpPr>
            <a:spLocks noGrp="1"/>
          </p:cNvSpPr>
          <p:nvPr>
            <p:ph idx="1"/>
          </p:nvPr>
        </p:nvSpPr>
        <p:spPr/>
        <p:txBody>
          <a:bodyPr/>
          <a:lstStyle/>
          <a:p>
            <a:r>
              <a:rPr lang="en-CA" sz="2800" b="1" dirty="0"/>
              <a:t>Alliteration</a:t>
            </a:r>
            <a:r>
              <a:rPr lang="en-CA" dirty="0"/>
              <a:t> is the repetition of the same sounds of the same kind of sounds throughout the phrase.</a:t>
            </a:r>
            <a:endParaRPr lang="en-US" dirty="0"/>
          </a:p>
          <a:p>
            <a:r>
              <a:rPr lang="en-CA" dirty="0"/>
              <a:t>	Ex. He helped her hurt head heal.</a:t>
            </a:r>
            <a:endParaRPr lang="en-US" dirty="0"/>
          </a:p>
          <a:p>
            <a:r>
              <a:rPr lang="en-CA" dirty="0"/>
              <a:t>	Ex. Peter Piper picked a peck of pickled peppers.</a:t>
            </a:r>
            <a:endParaRPr lang="en-US" dirty="0"/>
          </a:p>
          <a:p>
            <a:r>
              <a:rPr lang="en-CA" dirty="0"/>
              <a:t>	Ex. And the silken sad uncertain rustling of each purple curtain</a:t>
            </a:r>
            <a:endParaRPr lang="en-US" dirty="0"/>
          </a:p>
          <a:p>
            <a:r>
              <a:rPr lang="en-CA" dirty="0"/>
              <a:t>	Ex. I have stood still and stopped the sound of feet.</a:t>
            </a:r>
            <a:endParaRPr lang="en-US" dirty="0"/>
          </a:p>
          <a:p>
            <a:r>
              <a:rPr lang="en-CA" dirty="0"/>
              <a:t>	Ex. As the wi</a:t>
            </a:r>
            <a:r>
              <a:rPr lang="en-CA" b="1" dirty="0"/>
              <a:t>nd</a:t>
            </a:r>
            <a:r>
              <a:rPr lang="en-CA" dirty="0"/>
              <a:t> will be</a:t>
            </a:r>
            <a:r>
              <a:rPr lang="en-CA" b="1" dirty="0"/>
              <a:t>nd</a:t>
            </a:r>
            <a:endParaRPr lang="en-US" dirty="0"/>
          </a:p>
          <a:p>
            <a:endParaRPr lang="en-US" dirty="0"/>
          </a:p>
        </p:txBody>
      </p:sp>
    </p:spTree>
    <p:extLst>
      <p:ext uri="{BB962C8B-B14F-4D97-AF65-F5344CB8AC3E}">
        <p14:creationId xmlns:p14="http://schemas.microsoft.com/office/powerpoint/2010/main" val="16729807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Idiom</a:t>
            </a:r>
            <a:endParaRPr lang="en-US" dirty="0"/>
          </a:p>
        </p:txBody>
      </p:sp>
      <p:sp>
        <p:nvSpPr>
          <p:cNvPr id="3" name="Content Placeholder 2"/>
          <p:cNvSpPr>
            <a:spLocks noGrp="1"/>
          </p:cNvSpPr>
          <p:nvPr>
            <p:ph idx="1"/>
          </p:nvPr>
        </p:nvSpPr>
        <p:spPr/>
        <p:txBody>
          <a:bodyPr>
            <a:normAutofit/>
          </a:bodyPr>
          <a:lstStyle/>
          <a:p>
            <a:r>
              <a:rPr lang="en-CA" dirty="0" smtClean="0"/>
              <a:t>is </a:t>
            </a:r>
            <a:r>
              <a:rPr lang="en-CA" dirty="0"/>
              <a:t>a phrase or word that means something different than its literal definition.  The word or phrase is meant to be understood figuratively rather than literally.  An idiom is not slang because it is known by everyone – not just by a certain group.  However, idioms generally only make sense to the languages’ native speakers.</a:t>
            </a:r>
            <a:endParaRPr lang="en-US" dirty="0"/>
          </a:p>
          <a:p>
            <a:r>
              <a:rPr lang="en-CA" dirty="0"/>
              <a:t>	Ex. I can do that blind folded. </a:t>
            </a:r>
            <a:endParaRPr lang="en-US" dirty="0"/>
          </a:p>
          <a:p>
            <a:r>
              <a:rPr lang="en-CA" dirty="0"/>
              <a:t>Ex. Go out there and break a leg. </a:t>
            </a:r>
            <a:endParaRPr lang="en-US" dirty="0"/>
          </a:p>
          <a:p>
            <a:r>
              <a:rPr lang="en-CA" dirty="0"/>
              <a:t>Ex. Helen spilled the beans.</a:t>
            </a:r>
            <a:endParaRPr lang="en-US" dirty="0"/>
          </a:p>
          <a:p>
            <a:r>
              <a:rPr lang="en-CA" dirty="0"/>
              <a:t>Ex. It is raining cats and dogs outside.</a:t>
            </a:r>
            <a:endParaRPr lang="en-US" dirty="0"/>
          </a:p>
          <a:p>
            <a:r>
              <a:rPr lang="en-CA" dirty="0"/>
              <a:t>Ex. You better not chicken out.</a:t>
            </a:r>
            <a:endParaRPr lang="en-US" dirty="0"/>
          </a:p>
          <a:p>
            <a:endParaRPr lang="en-US" dirty="0"/>
          </a:p>
        </p:txBody>
      </p:sp>
    </p:spTree>
    <p:extLst>
      <p:ext uri="{BB962C8B-B14F-4D97-AF65-F5344CB8AC3E}">
        <p14:creationId xmlns:p14="http://schemas.microsoft.com/office/powerpoint/2010/main" val="41791518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Onomatopoeia</a:t>
            </a:r>
            <a:endParaRPr lang="en-US" dirty="0"/>
          </a:p>
        </p:txBody>
      </p:sp>
      <p:sp>
        <p:nvSpPr>
          <p:cNvPr id="3" name="Content Placeholder 2"/>
          <p:cNvSpPr>
            <a:spLocks noGrp="1"/>
          </p:cNvSpPr>
          <p:nvPr>
            <p:ph idx="1"/>
          </p:nvPr>
        </p:nvSpPr>
        <p:spPr/>
        <p:txBody>
          <a:bodyPr/>
          <a:lstStyle/>
          <a:p>
            <a:r>
              <a:rPr lang="en-CA" sz="2400" dirty="0" smtClean="0"/>
              <a:t>is </a:t>
            </a:r>
            <a:r>
              <a:rPr lang="en-CA" sz="2400" dirty="0"/>
              <a:t>the formation or use of words to imitate the sounds associated with the objects or actions they refer to.</a:t>
            </a:r>
            <a:endParaRPr lang="en-US" sz="2400" dirty="0"/>
          </a:p>
          <a:p>
            <a:r>
              <a:rPr lang="en-CA" sz="2400" dirty="0"/>
              <a:t>Ex. Buzz, Murmur, Tick Tock, Zip, Beep, Boom, Yikes, Poof, Eek, </a:t>
            </a:r>
            <a:r>
              <a:rPr lang="en-CA" sz="2400" dirty="0" err="1"/>
              <a:t>choo-choo</a:t>
            </a:r>
            <a:r>
              <a:rPr lang="en-CA" sz="2400" dirty="0"/>
              <a:t>, hiss, sizzle, vroom, animal noises (moo, purr, quack), etc.</a:t>
            </a:r>
            <a:endParaRPr lang="en-US" sz="2400" dirty="0"/>
          </a:p>
          <a:p>
            <a:endParaRPr lang="en-US" dirty="0"/>
          </a:p>
        </p:txBody>
      </p:sp>
    </p:spTree>
    <p:extLst>
      <p:ext uri="{BB962C8B-B14F-4D97-AF65-F5344CB8AC3E}">
        <p14:creationId xmlns:p14="http://schemas.microsoft.com/office/powerpoint/2010/main" val="35070941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Assonance</a:t>
            </a:r>
            <a:endParaRPr lang="en-US" dirty="0"/>
          </a:p>
        </p:txBody>
      </p:sp>
      <p:sp>
        <p:nvSpPr>
          <p:cNvPr id="3" name="Content Placeholder 2"/>
          <p:cNvSpPr>
            <a:spLocks noGrp="1"/>
          </p:cNvSpPr>
          <p:nvPr>
            <p:ph idx="1"/>
          </p:nvPr>
        </p:nvSpPr>
        <p:spPr/>
        <p:txBody>
          <a:bodyPr/>
          <a:lstStyle/>
          <a:p>
            <a:r>
              <a:rPr lang="en-CA" dirty="0" smtClean="0"/>
              <a:t>Focuses on the repetition of vowel sounds</a:t>
            </a:r>
          </a:p>
          <a:p>
            <a:endParaRPr lang="en-CA" dirty="0"/>
          </a:p>
          <a:p>
            <a:pPr marL="0" indent="0">
              <a:buNone/>
            </a:pPr>
            <a:r>
              <a:rPr lang="en-CA" dirty="0" smtClean="0"/>
              <a:t>I play in the bright light of the night</a:t>
            </a:r>
          </a:p>
          <a:p>
            <a:pPr marL="0" indent="0">
              <a:buNone/>
            </a:pPr>
            <a:r>
              <a:rPr lang="en-CA" dirty="0" smtClean="0"/>
              <a:t>I can draw a kite in this bright light</a:t>
            </a:r>
          </a:p>
          <a:p>
            <a:pPr marL="0" indent="0">
              <a:buNone/>
            </a:pPr>
            <a:r>
              <a:rPr lang="en-CA" dirty="0" smtClean="0"/>
              <a:t>Even though it’s the middle of </a:t>
            </a:r>
            <a:r>
              <a:rPr lang="en-CA" smtClean="0"/>
              <a:t>the night</a:t>
            </a:r>
            <a:endParaRPr lang="en-US" dirty="0"/>
          </a:p>
        </p:txBody>
      </p:sp>
    </p:spTree>
    <p:extLst>
      <p:ext uri="{BB962C8B-B14F-4D97-AF65-F5344CB8AC3E}">
        <p14:creationId xmlns:p14="http://schemas.microsoft.com/office/powerpoint/2010/main" val="6314677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Consonance</a:t>
            </a:r>
            <a:endParaRPr lang="en-US" dirty="0"/>
          </a:p>
        </p:txBody>
      </p:sp>
      <p:sp>
        <p:nvSpPr>
          <p:cNvPr id="4" name="Content Placeholder 3"/>
          <p:cNvSpPr>
            <a:spLocks noGrp="1"/>
          </p:cNvSpPr>
          <p:nvPr>
            <p:ph idx="1"/>
          </p:nvPr>
        </p:nvSpPr>
        <p:spPr/>
        <p:txBody>
          <a:bodyPr/>
          <a:lstStyle/>
          <a:p>
            <a:r>
              <a:rPr lang="en-CA" dirty="0" smtClean="0"/>
              <a:t>The repetition of consonant sounds that is not limited to the beginning of the words</a:t>
            </a:r>
            <a:endParaRPr lang="en-US" dirty="0"/>
          </a:p>
          <a:p>
            <a:pPr marL="0" indent="0">
              <a:buNone/>
            </a:pPr>
            <a:endParaRPr lang="en-CA" dirty="0"/>
          </a:p>
          <a:p>
            <a:pPr marL="0" indent="0">
              <a:buNone/>
            </a:pPr>
            <a:r>
              <a:rPr lang="en-CA" dirty="0" smtClean="0"/>
              <a:t>Peter Piper picked a peck of pickled peppers</a:t>
            </a:r>
          </a:p>
          <a:p>
            <a:pPr marL="0" indent="0">
              <a:buNone/>
            </a:pPr>
            <a:r>
              <a:rPr lang="en-CA" dirty="0" smtClean="0"/>
              <a:t>Bring back the black backpack</a:t>
            </a:r>
          </a:p>
        </p:txBody>
      </p:sp>
    </p:spTree>
    <p:extLst>
      <p:ext uri="{BB962C8B-B14F-4D97-AF65-F5344CB8AC3E}">
        <p14:creationId xmlns:p14="http://schemas.microsoft.com/office/powerpoint/2010/main" val="3650639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Figures of Repetition</a:t>
            </a:r>
            <a:endParaRPr lang="en-US" dirty="0"/>
          </a:p>
        </p:txBody>
      </p:sp>
      <p:sp>
        <p:nvSpPr>
          <p:cNvPr id="3" name="Content Placeholder 2"/>
          <p:cNvSpPr>
            <a:spLocks noGrp="1"/>
          </p:cNvSpPr>
          <p:nvPr>
            <p:ph idx="1"/>
          </p:nvPr>
        </p:nvSpPr>
        <p:spPr/>
        <p:txBody>
          <a:bodyPr/>
          <a:lstStyle/>
          <a:p>
            <a:pPr marL="0" indent="0">
              <a:buNone/>
            </a:pPr>
            <a:r>
              <a:rPr lang="en-CA" dirty="0" smtClean="0"/>
              <a:t>Repetition is when words other than </a:t>
            </a:r>
            <a:r>
              <a:rPr lang="en-CA" i="1" dirty="0" smtClean="0"/>
              <a:t>and</a:t>
            </a:r>
            <a:r>
              <a:rPr lang="en-CA" dirty="0" smtClean="0"/>
              <a:t> or </a:t>
            </a:r>
            <a:r>
              <a:rPr lang="en-CA" i="1" dirty="0" smtClean="0"/>
              <a:t>an</a:t>
            </a:r>
            <a:r>
              <a:rPr lang="en-CA" dirty="0" smtClean="0"/>
              <a:t> are repeated for effect.  There are many types of repetition, but the following are the basics:</a:t>
            </a:r>
          </a:p>
          <a:p>
            <a:pPr marL="0" indent="0">
              <a:buNone/>
            </a:pPr>
            <a:endParaRPr lang="en-CA" i="1" dirty="0"/>
          </a:p>
          <a:p>
            <a:pPr marL="0" indent="0">
              <a:buNone/>
            </a:pPr>
            <a:r>
              <a:rPr lang="en-CA" i="1" dirty="0" smtClean="0"/>
              <a:t>ANAPHORA</a:t>
            </a:r>
            <a:endParaRPr lang="en-CA" dirty="0" smtClean="0"/>
          </a:p>
          <a:p>
            <a:pPr>
              <a:buFont typeface="Wingdings" panose="05000000000000000000" pitchFamily="2" charset="2"/>
              <a:buChar char="Ø"/>
            </a:pPr>
            <a:r>
              <a:rPr lang="en-CA" dirty="0" smtClean="0"/>
              <a:t>The repetition of a word at the beginning of a clause, line or sentence</a:t>
            </a:r>
          </a:p>
          <a:p>
            <a:pPr marL="0" indent="0">
              <a:buNone/>
            </a:pPr>
            <a:endParaRPr lang="en-CA" dirty="0"/>
          </a:p>
          <a:p>
            <a:pPr marL="0" indent="0">
              <a:buNone/>
            </a:pPr>
            <a:r>
              <a:rPr lang="en-CA" i="1" dirty="0" smtClean="0"/>
              <a:t>EPIZEUXIS</a:t>
            </a:r>
            <a:endParaRPr lang="en-CA" dirty="0" smtClean="0"/>
          </a:p>
          <a:p>
            <a:pPr>
              <a:buFont typeface="Wingdings" panose="05000000000000000000" pitchFamily="2" charset="2"/>
              <a:buChar char="Ø"/>
            </a:pPr>
            <a:r>
              <a:rPr lang="en-CA" dirty="0" smtClean="0"/>
              <a:t>The emphatic repetition of a word with no other words in between</a:t>
            </a:r>
          </a:p>
          <a:p>
            <a:pPr marL="0" indent="0">
              <a:buNone/>
            </a:pPr>
            <a:endParaRPr lang="en-US" i="1" dirty="0"/>
          </a:p>
        </p:txBody>
      </p:sp>
    </p:spTree>
    <p:extLst>
      <p:ext uri="{BB962C8B-B14F-4D97-AF65-F5344CB8AC3E}">
        <p14:creationId xmlns:p14="http://schemas.microsoft.com/office/powerpoint/2010/main" val="30766105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Figurative Language Quiz…</a:t>
            </a:r>
            <a:endParaRPr lang="en-US" dirty="0"/>
          </a:p>
        </p:txBody>
      </p:sp>
      <p:sp>
        <p:nvSpPr>
          <p:cNvPr id="3" name="Content Placeholder 2"/>
          <p:cNvSpPr>
            <a:spLocks noGrp="1"/>
          </p:cNvSpPr>
          <p:nvPr>
            <p:ph idx="1"/>
          </p:nvPr>
        </p:nvSpPr>
        <p:spPr/>
        <p:txBody>
          <a:bodyPr/>
          <a:lstStyle/>
          <a:p>
            <a:r>
              <a:rPr lang="en-CA" dirty="0" smtClean="0"/>
              <a:t>Next class you will have a very brief quiz ( 33 marks) on figurative language.</a:t>
            </a:r>
          </a:p>
          <a:p>
            <a:r>
              <a:rPr lang="en-CA" dirty="0" smtClean="0"/>
              <a:t>There will be 26 matching questions using definitions or examples of figurative language and one short answer question</a:t>
            </a:r>
          </a:p>
          <a:p>
            <a:pPr marL="0" indent="0">
              <a:buNone/>
            </a:pPr>
            <a:endParaRPr lang="en-CA" dirty="0"/>
          </a:p>
        </p:txBody>
      </p:sp>
    </p:spTree>
    <p:extLst>
      <p:ext uri="{BB962C8B-B14F-4D97-AF65-F5344CB8AC3E}">
        <p14:creationId xmlns:p14="http://schemas.microsoft.com/office/powerpoint/2010/main" val="13046194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000" y="198783"/>
            <a:ext cx="10561418" cy="4757530"/>
          </a:xfrm>
        </p:spPr>
        <p:txBody>
          <a:bodyPr/>
          <a:lstStyle/>
          <a:p>
            <a:pPr algn="ctr"/>
            <a:r>
              <a:rPr lang="en-CA" sz="2400" dirty="0" smtClean="0"/>
              <a:t>Starting Out</a:t>
            </a:r>
            <a:br>
              <a:rPr lang="en-CA" sz="2400" dirty="0" smtClean="0"/>
            </a:br>
            <a:r>
              <a:rPr lang="en-CA" sz="2400" dirty="0" smtClean="0"/>
              <a:t>Recalling Childhood </a:t>
            </a:r>
            <a:br>
              <a:rPr lang="en-CA" sz="2400" dirty="0" smtClean="0"/>
            </a:br>
            <a:r>
              <a:rPr lang="en-CA" sz="2400" dirty="0" smtClean="0"/>
              <a:t/>
            </a:r>
            <a:br>
              <a:rPr lang="en-CA" sz="2400" dirty="0" smtClean="0"/>
            </a:br>
            <a:r>
              <a:rPr lang="en-CA" sz="2400" dirty="0" smtClean="0"/>
              <a:t/>
            </a:r>
            <a:br>
              <a:rPr lang="en-CA" sz="2400" dirty="0" smtClean="0"/>
            </a:br>
            <a:r>
              <a:rPr lang="en-CA" sz="2400" dirty="0" smtClean="0"/>
              <a:t>Home Street</a:t>
            </a:r>
            <a:br>
              <a:rPr lang="en-CA" sz="2400" dirty="0" smtClean="0"/>
            </a:br>
            <a:r>
              <a:rPr lang="en-CA" sz="2400" dirty="0"/>
              <a:t/>
            </a:r>
            <a:br>
              <a:rPr lang="en-CA" sz="2400" dirty="0"/>
            </a:br>
            <a:r>
              <a:rPr lang="en-CA" sz="2400" dirty="0" smtClean="0"/>
              <a:t>Equator of my youth</a:t>
            </a:r>
            <a:br>
              <a:rPr lang="en-CA" sz="2400" dirty="0" smtClean="0"/>
            </a:br>
            <a:r>
              <a:rPr lang="en-CA" sz="2400" dirty="0" smtClean="0"/>
              <a:t>from which I explored</a:t>
            </a:r>
            <a:br>
              <a:rPr lang="en-CA" sz="2400" dirty="0" smtClean="0"/>
            </a:br>
            <a:r>
              <a:rPr lang="en-CA" sz="2400" dirty="0" smtClean="0"/>
              <a:t>every latitude</a:t>
            </a:r>
            <a:br>
              <a:rPr lang="en-CA" sz="2400" dirty="0" smtClean="0"/>
            </a:br>
            <a:r>
              <a:rPr lang="en-CA" sz="2400" dirty="0" smtClean="0"/>
              <a:t>both north and south</a:t>
            </a:r>
            <a:br>
              <a:rPr lang="en-CA" sz="2400" dirty="0" smtClean="0"/>
            </a:br>
            <a:r>
              <a:rPr lang="en-CA" sz="2400" dirty="0" smtClean="0"/>
              <a:t>I still gauge distance from your boulevards</a:t>
            </a:r>
            <a:br>
              <a:rPr lang="en-CA" sz="2400" dirty="0" smtClean="0"/>
            </a:br>
            <a:r>
              <a:rPr lang="en-CA" sz="2400" dirty="0" smtClean="0"/>
              <a:t>especially when I fear</a:t>
            </a:r>
            <a:br>
              <a:rPr lang="en-CA" sz="2400" dirty="0" smtClean="0"/>
            </a:br>
            <a:r>
              <a:rPr lang="en-CA" sz="2400" dirty="0" smtClean="0"/>
              <a:t>the man I have become</a:t>
            </a:r>
            <a:br>
              <a:rPr lang="en-CA" sz="2400" dirty="0" smtClean="0"/>
            </a:br>
            <a:r>
              <a:rPr lang="en-CA" sz="2400" dirty="0" smtClean="0"/>
              <a:t>has stayed too far from</a:t>
            </a:r>
            <a:br>
              <a:rPr lang="en-CA" sz="2400" dirty="0" smtClean="0"/>
            </a:br>
            <a:r>
              <a:rPr lang="en-CA" sz="2400" dirty="0" smtClean="0"/>
              <a:t>the boy who trembled there</a:t>
            </a:r>
            <a:br>
              <a:rPr lang="en-CA" sz="2400" dirty="0" smtClean="0"/>
            </a:br>
            <a:r>
              <a:rPr lang="en-CA" sz="2400" dirty="0"/>
              <a:t/>
            </a:r>
            <a:br>
              <a:rPr lang="en-CA" sz="2400" dirty="0"/>
            </a:br>
            <a:r>
              <a:rPr lang="en-CA" sz="2400" dirty="0" smtClean="0"/>
              <a:t>- Gary Hyland</a:t>
            </a:r>
            <a:endParaRPr lang="en-US" sz="2400" dirty="0"/>
          </a:p>
        </p:txBody>
      </p:sp>
      <p:sp>
        <p:nvSpPr>
          <p:cNvPr id="5" name="Text Placeholder 4"/>
          <p:cNvSpPr>
            <a:spLocks noGrp="1"/>
          </p:cNvSpPr>
          <p:nvPr>
            <p:ph type="body" idx="1"/>
          </p:nvPr>
        </p:nvSpPr>
        <p:spPr>
          <a:xfrm>
            <a:off x="810000" y="5281201"/>
            <a:ext cx="10561418" cy="642521"/>
          </a:xfrm>
        </p:spPr>
        <p:txBody>
          <a:bodyPr/>
          <a:lstStyle/>
          <a:p>
            <a:pPr algn="l"/>
            <a:r>
              <a:rPr lang="en-CA" dirty="0" smtClean="0"/>
              <a:t>Every person, in every time, is rooted to some degree to past experiences and to a particular place- a place considered home.  This home has an impact on our lives.</a:t>
            </a:r>
            <a:endParaRPr lang="en-US" dirty="0"/>
          </a:p>
        </p:txBody>
      </p:sp>
    </p:spTree>
    <p:extLst>
      <p:ext uri="{BB962C8B-B14F-4D97-AF65-F5344CB8AC3E}">
        <p14:creationId xmlns:p14="http://schemas.microsoft.com/office/powerpoint/2010/main" val="18421108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Home Street</a:t>
            </a:r>
            <a:endParaRPr lang="en-US" dirty="0"/>
          </a:p>
        </p:txBody>
      </p:sp>
      <p:sp>
        <p:nvSpPr>
          <p:cNvPr id="5" name="Content Placeholder 4"/>
          <p:cNvSpPr>
            <a:spLocks noGrp="1"/>
          </p:cNvSpPr>
          <p:nvPr>
            <p:ph idx="1"/>
          </p:nvPr>
        </p:nvSpPr>
        <p:spPr/>
        <p:txBody>
          <a:bodyPr>
            <a:normAutofit/>
          </a:bodyPr>
          <a:lstStyle/>
          <a:p>
            <a:r>
              <a:rPr lang="en-CA" sz="2800" dirty="0" smtClean="0"/>
              <a:t>A metaphor is a comparison between two unlike objects, not using “like” or “as”</a:t>
            </a:r>
          </a:p>
          <a:p>
            <a:r>
              <a:rPr lang="en-CA" sz="2800" i="1" dirty="0" smtClean="0"/>
              <a:t>Home Street</a:t>
            </a:r>
            <a:r>
              <a:rPr lang="en-CA" sz="2800" dirty="0" smtClean="0"/>
              <a:t> is a metaphorical poem; thus the poet is making a comparison.  What metaphor is he using throughout the poem?</a:t>
            </a:r>
            <a:endParaRPr lang="en-US" sz="2800" i="1" dirty="0"/>
          </a:p>
        </p:txBody>
      </p:sp>
    </p:spTree>
    <p:extLst>
      <p:ext uri="{BB962C8B-B14F-4D97-AF65-F5344CB8AC3E}">
        <p14:creationId xmlns:p14="http://schemas.microsoft.com/office/powerpoint/2010/main" val="35372637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Recollections of Childhood – Starting Out</a:t>
            </a:r>
            <a:endParaRPr lang="en-US" dirty="0"/>
          </a:p>
        </p:txBody>
      </p:sp>
      <p:sp>
        <p:nvSpPr>
          <p:cNvPr id="3" name="Content Placeholder 2"/>
          <p:cNvSpPr>
            <a:spLocks noGrp="1"/>
          </p:cNvSpPr>
          <p:nvPr>
            <p:ph idx="1"/>
          </p:nvPr>
        </p:nvSpPr>
        <p:spPr/>
        <p:txBody>
          <a:bodyPr/>
          <a:lstStyle/>
          <a:p>
            <a:pPr marL="0" indent="0">
              <a:buNone/>
            </a:pPr>
            <a:r>
              <a:rPr lang="en-CA" dirty="0" smtClean="0"/>
              <a:t>Going back to the things we did as children can bring back some great memories.</a:t>
            </a:r>
          </a:p>
          <a:p>
            <a:pPr marL="0" indent="0">
              <a:buNone/>
            </a:pPr>
            <a:endParaRPr lang="en-CA" dirty="0" smtClean="0"/>
          </a:p>
          <a:p>
            <a:pPr marL="0" indent="0">
              <a:buNone/>
            </a:pPr>
            <a:r>
              <a:rPr lang="en-CA" dirty="0" smtClean="0"/>
              <a:t>On a piece of paper, map some key recollections of your childhood using a word web.  Consider the important places, experiences, and people of your childhood.</a:t>
            </a:r>
          </a:p>
          <a:p>
            <a:pPr marL="0" indent="0">
              <a:buNone/>
            </a:pPr>
            <a:endParaRPr lang="en-CA" dirty="0"/>
          </a:p>
          <a:p>
            <a:pPr marL="0" indent="0">
              <a:buNone/>
            </a:pPr>
            <a:endParaRPr lang="en-CA"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478" y="4293704"/>
            <a:ext cx="6586331" cy="2564295"/>
          </a:xfrm>
          <a:prstGeom prst="rect">
            <a:avLst/>
          </a:prstGeom>
        </p:spPr>
      </p:pic>
    </p:spTree>
    <p:extLst>
      <p:ext uri="{BB962C8B-B14F-4D97-AF65-F5344CB8AC3E}">
        <p14:creationId xmlns:p14="http://schemas.microsoft.com/office/powerpoint/2010/main" val="3635982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defRPr/>
            </a:pPr>
            <a:r>
              <a:rPr lang="en-US">
                <a:solidFill>
                  <a:schemeClr val="tx2">
                    <a:satMod val="130000"/>
                  </a:schemeClr>
                </a:solidFill>
              </a:rPr>
              <a:t>How does TPCASTT work?	</a:t>
            </a:r>
          </a:p>
        </p:txBody>
      </p:sp>
      <p:sp>
        <p:nvSpPr>
          <p:cNvPr id="10243" name="Rectangle 3"/>
          <p:cNvSpPr>
            <a:spLocks noGrp="1" noChangeArrowheads="1"/>
          </p:cNvSpPr>
          <p:nvPr>
            <p:ph idx="1"/>
          </p:nvPr>
        </p:nvSpPr>
        <p:spPr/>
        <p:txBody>
          <a:bodyPr>
            <a:normAutofit fontScale="92500" lnSpcReduction="10000"/>
          </a:bodyPr>
          <a:lstStyle/>
          <a:p>
            <a:r>
              <a:rPr lang="en-US" altLang="en-US" sz="2800" dirty="0"/>
              <a:t>The TPCASTT method is used to analyze poetry for some reason specified by the analyst.</a:t>
            </a:r>
          </a:p>
          <a:p>
            <a:r>
              <a:rPr lang="en-US" altLang="en-US" sz="2800" dirty="0"/>
              <a:t>The analyst will:</a:t>
            </a:r>
          </a:p>
          <a:p>
            <a:pPr lvl="1"/>
            <a:r>
              <a:rPr lang="en-US" altLang="en-US" sz="2400" dirty="0"/>
              <a:t>Observe</a:t>
            </a:r>
          </a:p>
          <a:p>
            <a:pPr lvl="1"/>
            <a:r>
              <a:rPr lang="en-US" altLang="en-US" sz="2400" dirty="0"/>
              <a:t>Interpret</a:t>
            </a:r>
          </a:p>
          <a:p>
            <a:pPr lvl="1"/>
            <a:r>
              <a:rPr lang="en-US" altLang="en-US" sz="2400" dirty="0"/>
              <a:t>Infer</a:t>
            </a:r>
          </a:p>
          <a:p>
            <a:pPr lvl="1"/>
            <a:r>
              <a:rPr lang="en-US" altLang="en-US" sz="2400" dirty="0"/>
              <a:t>Analyze</a:t>
            </a:r>
          </a:p>
          <a:p>
            <a:pPr lvl="1"/>
            <a:r>
              <a:rPr lang="en-US" altLang="en-US" sz="2400" dirty="0"/>
              <a:t>Evaluate</a:t>
            </a:r>
          </a:p>
          <a:p>
            <a:pPr lvl="1">
              <a:buFont typeface="Wingdings" panose="05000000000000000000" pitchFamily="2" charset="2"/>
              <a:buNone/>
            </a:pPr>
            <a:endParaRPr lang="en-US" altLang="en-US" sz="2400" dirty="0"/>
          </a:p>
        </p:txBody>
      </p:sp>
    </p:spTree>
    <p:extLst>
      <p:ext uri="{BB962C8B-B14F-4D97-AF65-F5344CB8AC3E}">
        <p14:creationId xmlns:p14="http://schemas.microsoft.com/office/powerpoint/2010/main" val="35529778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My Hometown – Bruce Springsteen</a:t>
            </a:r>
            <a:endParaRPr lang="en-US" dirty="0"/>
          </a:p>
        </p:txBody>
      </p:sp>
      <p:sp>
        <p:nvSpPr>
          <p:cNvPr id="3" name="Content Placeholder 2"/>
          <p:cNvSpPr>
            <a:spLocks noGrp="1"/>
          </p:cNvSpPr>
          <p:nvPr>
            <p:ph idx="1"/>
          </p:nvPr>
        </p:nvSpPr>
        <p:spPr/>
        <p:txBody>
          <a:bodyPr/>
          <a:lstStyle/>
          <a:p>
            <a:r>
              <a:rPr lang="en-CA" dirty="0" smtClean="0"/>
              <a:t>In the following song/poem make not of the following:</a:t>
            </a:r>
          </a:p>
          <a:p>
            <a:pPr>
              <a:buFont typeface="+mj-lt"/>
              <a:buAutoNum type="arabicPeriod"/>
            </a:pPr>
            <a:r>
              <a:rPr lang="en-CA" dirty="0" smtClean="0"/>
              <a:t>Who is the speaker?  (stanza 1)</a:t>
            </a:r>
          </a:p>
          <a:p>
            <a:pPr>
              <a:buFont typeface="+mj-lt"/>
              <a:buAutoNum type="arabicPeriod"/>
            </a:pPr>
            <a:r>
              <a:rPr lang="en-CA" dirty="0" smtClean="0"/>
              <a:t>What is the subject?   (stanza 1)</a:t>
            </a:r>
          </a:p>
          <a:p>
            <a:pPr>
              <a:buFont typeface="+mj-lt"/>
              <a:buAutoNum type="arabicPeriod"/>
            </a:pPr>
            <a:r>
              <a:rPr lang="en-CA" dirty="0" smtClean="0"/>
              <a:t>What is the speaker’s tone? (stanza 1)</a:t>
            </a:r>
          </a:p>
          <a:p>
            <a:pPr>
              <a:buFont typeface="+mj-lt"/>
              <a:buAutoNum type="arabicPeriod"/>
            </a:pPr>
            <a:r>
              <a:rPr lang="en-CA" dirty="0" smtClean="0"/>
              <a:t>What is the overall mood?  (stanza 2)</a:t>
            </a:r>
          </a:p>
          <a:p>
            <a:pPr>
              <a:buFont typeface="+mj-lt"/>
              <a:buAutoNum type="arabicPeriod"/>
            </a:pPr>
            <a:r>
              <a:rPr lang="en-CA" dirty="0" smtClean="0"/>
              <a:t>What images stand out in your mind?  (stanza 3)</a:t>
            </a:r>
          </a:p>
          <a:p>
            <a:pPr>
              <a:buFont typeface="+mj-lt"/>
              <a:buAutoNum type="arabicPeriod"/>
            </a:pPr>
            <a:r>
              <a:rPr lang="en-CA" dirty="0" smtClean="0"/>
              <a:t>Identify figurative language and literary devices</a:t>
            </a:r>
          </a:p>
          <a:p>
            <a:pPr>
              <a:buFont typeface="+mj-lt"/>
              <a:buAutoNum type="arabicPeriod"/>
            </a:pPr>
            <a:r>
              <a:rPr lang="en-CA" dirty="0" smtClean="0"/>
              <a:t>What is the form?</a:t>
            </a:r>
          </a:p>
          <a:p>
            <a:pPr>
              <a:buFont typeface="+mj-lt"/>
              <a:buAutoNum type="arabicPeriod"/>
            </a:pPr>
            <a:r>
              <a:rPr lang="en-CA" dirty="0" smtClean="0"/>
              <a:t>What is the theme?</a:t>
            </a:r>
            <a:endParaRPr lang="en-US" dirty="0"/>
          </a:p>
        </p:txBody>
      </p:sp>
    </p:spTree>
    <p:extLst>
      <p:ext uri="{BB962C8B-B14F-4D97-AF65-F5344CB8AC3E}">
        <p14:creationId xmlns:p14="http://schemas.microsoft.com/office/powerpoint/2010/main" val="12792144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52870" y="581153"/>
            <a:ext cx="6957391" cy="5293757"/>
          </a:xfrm>
          <a:prstGeom prst="rect">
            <a:avLst/>
          </a:prstGeom>
        </p:spPr>
        <p:txBody>
          <a:bodyPr wrap="square">
            <a:spAutoFit/>
          </a:bodyPr>
          <a:lstStyle/>
          <a:p>
            <a:pPr algn="ctr"/>
            <a:r>
              <a:rPr lang="en-US" sz="3200" b="1" dirty="0"/>
              <a:t>MY </a:t>
            </a:r>
            <a:r>
              <a:rPr lang="en-US" sz="3200" b="1" dirty="0" smtClean="0"/>
              <a:t>HOMETOWN</a:t>
            </a:r>
          </a:p>
          <a:p>
            <a:pPr algn="ctr"/>
            <a:endParaRPr lang="en-US" b="1" dirty="0"/>
          </a:p>
          <a:p>
            <a:r>
              <a:rPr lang="en-US" sz="2400" dirty="0"/>
              <a:t>I was eight years old and running with a dime in my hand</a:t>
            </a:r>
            <a:br>
              <a:rPr lang="en-US" sz="2400" dirty="0"/>
            </a:br>
            <a:r>
              <a:rPr lang="en-US" sz="2400" dirty="0"/>
              <a:t>Into the bus stop to pick up a paper for my old man</a:t>
            </a:r>
            <a:br>
              <a:rPr lang="en-US" sz="2400" dirty="0"/>
            </a:br>
            <a:r>
              <a:rPr lang="en-US" sz="2400" dirty="0"/>
              <a:t>I'd sit on his lap in that big old Buick and steer as we drove through town</a:t>
            </a:r>
            <a:br>
              <a:rPr lang="en-US" sz="2400" dirty="0"/>
            </a:br>
            <a:r>
              <a:rPr lang="en-US" sz="2400" dirty="0"/>
              <a:t>He'd tousle my hair and say son take a good look around this is your hometown</a:t>
            </a:r>
            <a:br>
              <a:rPr lang="en-US" sz="2400" dirty="0"/>
            </a:br>
            <a:r>
              <a:rPr lang="en-US" sz="2400" dirty="0"/>
              <a:t>This is your hometown</a:t>
            </a:r>
            <a:br>
              <a:rPr lang="en-US" sz="2400" dirty="0"/>
            </a:br>
            <a:r>
              <a:rPr lang="en-US" sz="2400" dirty="0"/>
              <a:t>This is your hometown</a:t>
            </a:r>
            <a:br>
              <a:rPr lang="en-US" sz="2400" dirty="0"/>
            </a:br>
            <a:r>
              <a:rPr lang="en-US" sz="2400" dirty="0"/>
              <a:t>This is your hometown</a:t>
            </a:r>
            <a:br>
              <a:rPr lang="en-US" sz="2400" dirty="0"/>
            </a:br>
            <a:endParaRPr lang="en-US" sz="2400" dirty="0"/>
          </a:p>
        </p:txBody>
      </p:sp>
    </p:spTree>
    <p:extLst>
      <p:ext uri="{BB962C8B-B14F-4D97-AF65-F5344CB8AC3E}">
        <p14:creationId xmlns:p14="http://schemas.microsoft.com/office/powerpoint/2010/main" val="6569033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0991" y="931688"/>
            <a:ext cx="7513983" cy="4154984"/>
          </a:xfrm>
          <a:prstGeom prst="rect">
            <a:avLst/>
          </a:prstGeom>
        </p:spPr>
        <p:txBody>
          <a:bodyPr wrap="square">
            <a:spAutoFit/>
          </a:bodyPr>
          <a:lstStyle/>
          <a:p>
            <a:r>
              <a:rPr lang="en-US" sz="2400" dirty="0"/>
              <a:t>In '65 tension was running high at my high school</a:t>
            </a:r>
            <a:br>
              <a:rPr lang="en-US" sz="2400" dirty="0"/>
            </a:br>
            <a:r>
              <a:rPr lang="en-US" sz="2400" dirty="0"/>
              <a:t>There was a lot of fights between the black and white</a:t>
            </a:r>
            <a:br>
              <a:rPr lang="en-US" sz="2400" dirty="0"/>
            </a:br>
            <a:r>
              <a:rPr lang="en-US" sz="2400" dirty="0"/>
              <a:t>There was nothing you could do</a:t>
            </a:r>
            <a:br>
              <a:rPr lang="en-US" sz="2400" dirty="0"/>
            </a:br>
            <a:r>
              <a:rPr lang="en-US" sz="2400" dirty="0"/>
              <a:t>Two cars at a light on a Saturday night, in the back seat there was a gun</a:t>
            </a:r>
            <a:br>
              <a:rPr lang="en-US" sz="2400" dirty="0"/>
            </a:br>
            <a:r>
              <a:rPr lang="en-US" sz="2400" dirty="0"/>
              <a:t>Words were passed in a shotgun blast</a:t>
            </a:r>
            <a:br>
              <a:rPr lang="en-US" sz="2400" dirty="0"/>
            </a:br>
            <a:r>
              <a:rPr lang="en-US" sz="2400" dirty="0"/>
              <a:t>Troubled times had come, to my hometown</a:t>
            </a:r>
            <a:br>
              <a:rPr lang="en-US" sz="2400" dirty="0"/>
            </a:br>
            <a:r>
              <a:rPr lang="en-US" sz="2400" dirty="0"/>
              <a:t>My hometown</a:t>
            </a:r>
            <a:br>
              <a:rPr lang="en-US" sz="2400" dirty="0"/>
            </a:br>
            <a:r>
              <a:rPr lang="en-US" sz="2400" dirty="0"/>
              <a:t>My hometown</a:t>
            </a:r>
            <a:br>
              <a:rPr lang="en-US" sz="2400" dirty="0"/>
            </a:br>
            <a:r>
              <a:rPr lang="en-US" sz="2400" dirty="0"/>
              <a:t>My hometown</a:t>
            </a:r>
          </a:p>
        </p:txBody>
      </p:sp>
    </p:spTree>
    <p:extLst>
      <p:ext uri="{BB962C8B-B14F-4D97-AF65-F5344CB8AC3E}">
        <p14:creationId xmlns:p14="http://schemas.microsoft.com/office/powerpoint/2010/main" val="12925883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062" y="918436"/>
            <a:ext cx="10946296" cy="3046988"/>
          </a:xfrm>
          <a:prstGeom prst="rect">
            <a:avLst/>
          </a:prstGeom>
        </p:spPr>
        <p:txBody>
          <a:bodyPr wrap="square">
            <a:spAutoFit/>
          </a:bodyPr>
          <a:lstStyle/>
          <a:p>
            <a:r>
              <a:rPr lang="en-US" sz="2400" dirty="0"/>
              <a:t>Now Main Street's whitewashed windows and vacant stores</a:t>
            </a:r>
            <a:br>
              <a:rPr lang="en-US" sz="2400" dirty="0"/>
            </a:br>
            <a:r>
              <a:rPr lang="en-US" sz="2400" dirty="0"/>
              <a:t>Seems like there </a:t>
            </a:r>
            <a:r>
              <a:rPr lang="en-US" sz="2400" dirty="0" err="1"/>
              <a:t>ain't</a:t>
            </a:r>
            <a:r>
              <a:rPr lang="en-US" sz="2400" dirty="0"/>
              <a:t> nobody wants to come down here no more</a:t>
            </a:r>
            <a:br>
              <a:rPr lang="en-US" sz="2400" dirty="0"/>
            </a:br>
            <a:r>
              <a:rPr lang="en-US" sz="2400" dirty="0"/>
              <a:t>They're closing down the textile mill across the railroad tracks</a:t>
            </a:r>
            <a:br>
              <a:rPr lang="en-US" sz="2400" dirty="0"/>
            </a:br>
            <a:r>
              <a:rPr lang="en-US" sz="2400" dirty="0"/>
              <a:t>Foreman says these jobs are going boys and they </a:t>
            </a:r>
            <a:r>
              <a:rPr lang="en-US" sz="2400" dirty="0" err="1"/>
              <a:t>ain't</a:t>
            </a:r>
            <a:r>
              <a:rPr lang="en-US" sz="2400" dirty="0"/>
              <a:t> coming back to your hometown</a:t>
            </a:r>
            <a:br>
              <a:rPr lang="en-US" sz="2400" dirty="0"/>
            </a:br>
            <a:r>
              <a:rPr lang="en-US" sz="2400" dirty="0"/>
              <a:t>Your hometown</a:t>
            </a:r>
            <a:br>
              <a:rPr lang="en-US" sz="2400" dirty="0"/>
            </a:br>
            <a:r>
              <a:rPr lang="en-US" sz="2400" dirty="0"/>
              <a:t>Your hometown</a:t>
            </a:r>
            <a:br>
              <a:rPr lang="en-US" sz="2400" dirty="0"/>
            </a:br>
            <a:r>
              <a:rPr lang="en-US" sz="2400" dirty="0"/>
              <a:t>Your hometown</a:t>
            </a:r>
          </a:p>
        </p:txBody>
      </p:sp>
    </p:spTree>
    <p:extLst>
      <p:ext uri="{BB962C8B-B14F-4D97-AF65-F5344CB8AC3E}">
        <p14:creationId xmlns:p14="http://schemas.microsoft.com/office/powerpoint/2010/main" val="34746129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2364" y="617019"/>
            <a:ext cx="10257183" cy="3539430"/>
          </a:xfrm>
          <a:prstGeom prst="rect">
            <a:avLst/>
          </a:prstGeom>
        </p:spPr>
        <p:txBody>
          <a:bodyPr wrap="square">
            <a:spAutoFit/>
          </a:bodyPr>
          <a:lstStyle/>
          <a:p>
            <a:r>
              <a:rPr lang="en-US" sz="3200" dirty="0"/>
              <a:t>Last night me and Kate we laid in bed</a:t>
            </a:r>
            <a:br>
              <a:rPr lang="en-US" sz="3200" dirty="0"/>
            </a:br>
            <a:r>
              <a:rPr lang="en-US" sz="3200" dirty="0"/>
              <a:t>talking about getting out</a:t>
            </a:r>
            <a:br>
              <a:rPr lang="en-US" sz="3200" dirty="0"/>
            </a:br>
            <a:r>
              <a:rPr lang="en-US" sz="3200" dirty="0"/>
              <a:t>Packing up our bags maybe heading south</a:t>
            </a:r>
            <a:br>
              <a:rPr lang="en-US" sz="3200" dirty="0"/>
            </a:br>
            <a:r>
              <a:rPr lang="en-US" sz="3200" dirty="0"/>
              <a:t>I'm thirty-five, we got a boy of our own now</a:t>
            </a:r>
            <a:br>
              <a:rPr lang="en-US" sz="3200" dirty="0"/>
            </a:br>
            <a:r>
              <a:rPr lang="en-US" sz="3200" dirty="0"/>
              <a:t>Last night I sat him up behind the wheel and said son take a good look around, this is your hometown</a:t>
            </a:r>
          </a:p>
        </p:txBody>
      </p:sp>
    </p:spTree>
    <p:extLst>
      <p:ext uri="{BB962C8B-B14F-4D97-AF65-F5344CB8AC3E}">
        <p14:creationId xmlns:p14="http://schemas.microsoft.com/office/powerpoint/2010/main" val="32939361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
            </a:r>
            <a:r>
              <a:rPr lang="en-CA" sz="3600" dirty="0" smtClean="0"/>
              <a:t>I Remember) Back Home – Clifton Joseph</a:t>
            </a:r>
            <a:endParaRPr lang="en-US" sz="3600" dirty="0"/>
          </a:p>
        </p:txBody>
      </p:sp>
      <p:sp>
        <p:nvSpPr>
          <p:cNvPr id="3" name="Content Placeholder 2"/>
          <p:cNvSpPr>
            <a:spLocks noGrp="1"/>
          </p:cNvSpPr>
          <p:nvPr>
            <p:ph idx="1"/>
          </p:nvPr>
        </p:nvSpPr>
        <p:spPr/>
        <p:txBody>
          <a:bodyPr/>
          <a:lstStyle/>
          <a:p>
            <a:pPr marL="0" lvl="0" indent="0">
              <a:buClr>
                <a:srgbClr val="00C6BB"/>
              </a:buClr>
              <a:buNone/>
            </a:pPr>
            <a:r>
              <a:rPr lang="en-CA" sz="3200" dirty="0">
                <a:solidFill>
                  <a:prstClr val="white"/>
                </a:solidFill>
              </a:rPr>
              <a:t>Name </a:t>
            </a:r>
            <a:r>
              <a:rPr lang="en-CA" sz="3200" u="sng" dirty="0">
                <a:solidFill>
                  <a:prstClr val="white"/>
                </a:solidFill>
              </a:rPr>
              <a:t>five things</a:t>
            </a:r>
            <a:r>
              <a:rPr lang="en-CA" sz="3200" dirty="0">
                <a:solidFill>
                  <a:prstClr val="white"/>
                </a:solidFill>
              </a:rPr>
              <a:t> that Joseph remembered from back home.  As you listen to the poem, also write down the sources of happiness and oppression in Joseph’s childhood.</a:t>
            </a:r>
            <a:endParaRPr lang="en-US" sz="3200" dirty="0">
              <a:solidFill>
                <a:prstClr val="white"/>
              </a:solidFill>
            </a:endParaRPr>
          </a:p>
          <a:p>
            <a:pPr marL="0" indent="0">
              <a:buNone/>
            </a:pPr>
            <a:endParaRPr lang="en-US" dirty="0"/>
          </a:p>
        </p:txBody>
      </p:sp>
    </p:spTree>
    <p:extLst>
      <p:ext uri="{BB962C8B-B14F-4D97-AF65-F5344CB8AC3E}">
        <p14:creationId xmlns:p14="http://schemas.microsoft.com/office/powerpoint/2010/main" val="833754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279" y="645971"/>
            <a:ext cx="10571998" cy="970450"/>
          </a:xfrm>
        </p:spPr>
        <p:txBody>
          <a:bodyPr/>
          <a:lstStyle/>
          <a:p>
            <a:r>
              <a:rPr lang="en-CA" sz="3600" dirty="0"/>
              <a:t>(I Remember) Back Home – Clifton </a:t>
            </a:r>
            <a:r>
              <a:rPr lang="en-CA" sz="3600" dirty="0" smtClean="0"/>
              <a:t>Joseph</a:t>
            </a:r>
            <a:endParaRPr lang="en-US" sz="3600" dirty="0"/>
          </a:p>
        </p:txBody>
      </p:sp>
      <p:sp>
        <p:nvSpPr>
          <p:cNvPr id="3" name="Content Placeholder 2"/>
          <p:cNvSpPr>
            <a:spLocks noGrp="1"/>
          </p:cNvSpPr>
          <p:nvPr>
            <p:ph idx="1"/>
          </p:nvPr>
        </p:nvSpPr>
        <p:spPr>
          <a:xfrm>
            <a:off x="818712" y="2729948"/>
            <a:ext cx="10554574" cy="3750365"/>
          </a:xfrm>
        </p:spPr>
        <p:txBody>
          <a:bodyPr>
            <a:normAutofit fontScale="70000" lnSpcReduction="20000"/>
          </a:bodyPr>
          <a:lstStyle/>
          <a:p>
            <a:r>
              <a:rPr lang="en-CA" sz="3200" dirty="0"/>
              <a:t>In the following song/poem make not of the following:</a:t>
            </a:r>
          </a:p>
          <a:p>
            <a:pPr>
              <a:buFont typeface="+mj-lt"/>
              <a:buAutoNum type="arabicPeriod"/>
            </a:pPr>
            <a:r>
              <a:rPr lang="en-CA" sz="3200" dirty="0"/>
              <a:t>Who is the speaker?  (stanza 1)</a:t>
            </a:r>
          </a:p>
          <a:p>
            <a:pPr>
              <a:buFont typeface="+mj-lt"/>
              <a:buAutoNum type="arabicPeriod"/>
            </a:pPr>
            <a:r>
              <a:rPr lang="en-CA" sz="3200" dirty="0"/>
              <a:t>What is the subject?   (stanza 1)</a:t>
            </a:r>
          </a:p>
          <a:p>
            <a:pPr>
              <a:buFont typeface="+mj-lt"/>
              <a:buAutoNum type="arabicPeriod"/>
            </a:pPr>
            <a:r>
              <a:rPr lang="en-CA" sz="3200" dirty="0"/>
              <a:t>What is the speaker’s tone? (stanza 1)</a:t>
            </a:r>
          </a:p>
          <a:p>
            <a:pPr>
              <a:buFont typeface="+mj-lt"/>
              <a:buAutoNum type="arabicPeriod"/>
            </a:pPr>
            <a:r>
              <a:rPr lang="en-CA" sz="3200" dirty="0"/>
              <a:t>What is the overall mood?  (stanza 2)</a:t>
            </a:r>
          </a:p>
          <a:p>
            <a:pPr>
              <a:buFont typeface="+mj-lt"/>
              <a:buAutoNum type="arabicPeriod"/>
            </a:pPr>
            <a:r>
              <a:rPr lang="en-CA" sz="3200" dirty="0"/>
              <a:t>What images stand out in your mind?  (stanza 3)</a:t>
            </a:r>
          </a:p>
          <a:p>
            <a:pPr>
              <a:buFont typeface="+mj-lt"/>
              <a:buAutoNum type="arabicPeriod"/>
            </a:pPr>
            <a:r>
              <a:rPr lang="en-CA" sz="3200" dirty="0"/>
              <a:t>Identify figurative language and literary devices</a:t>
            </a:r>
          </a:p>
          <a:p>
            <a:pPr>
              <a:buFont typeface="+mj-lt"/>
              <a:buAutoNum type="arabicPeriod"/>
            </a:pPr>
            <a:r>
              <a:rPr lang="en-CA" sz="3200" dirty="0"/>
              <a:t>What is the form?</a:t>
            </a:r>
          </a:p>
          <a:p>
            <a:pPr>
              <a:buFont typeface="+mj-lt"/>
              <a:buAutoNum type="arabicPeriod"/>
            </a:pPr>
            <a:r>
              <a:rPr lang="en-CA" sz="3200" dirty="0"/>
              <a:t>What is the theme?</a:t>
            </a:r>
            <a:endParaRPr lang="en-US" sz="3200" dirty="0"/>
          </a:p>
          <a:p>
            <a:pPr>
              <a:buFont typeface="Wingdings" panose="05000000000000000000" pitchFamily="2" charset="2"/>
              <a:buChar char="ü"/>
            </a:pPr>
            <a:endParaRPr lang="en-US" sz="3200" dirty="0"/>
          </a:p>
        </p:txBody>
      </p:sp>
    </p:spTree>
    <p:extLst>
      <p:ext uri="{BB962C8B-B14F-4D97-AF65-F5344CB8AC3E}">
        <p14:creationId xmlns:p14="http://schemas.microsoft.com/office/powerpoint/2010/main" val="31012690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6721" y="6080299"/>
            <a:ext cx="5854488" cy="369332"/>
          </a:xfrm>
          <a:prstGeom prst="rect">
            <a:avLst/>
          </a:prstGeom>
        </p:spPr>
        <p:txBody>
          <a:bodyPr wrap="none">
            <a:spAutoFit/>
          </a:bodyPr>
          <a:lstStyle/>
          <a:p>
            <a:r>
              <a:rPr lang="en-US" dirty="0"/>
              <a:t>https://www.youtube.com/watch?v=MfU1cDi1hfQ</a:t>
            </a:r>
          </a:p>
        </p:txBody>
      </p:sp>
      <p:pic>
        <p:nvPicPr>
          <p:cNvPr id="3" name="MfU1cDi1hfQ"/>
          <p:cNvPicPr>
            <a:picLocks noRot="1" noChangeAspect="1"/>
          </p:cNvPicPr>
          <p:nvPr>
            <a:videoFile r:link="rId1"/>
          </p:nvPr>
        </p:nvPicPr>
        <p:blipFill>
          <a:blip r:embed="rId3"/>
          <a:stretch>
            <a:fillRect/>
          </a:stretch>
        </p:blipFill>
        <p:spPr>
          <a:xfrm>
            <a:off x="1577009" y="424070"/>
            <a:ext cx="8759687" cy="5656229"/>
          </a:xfrm>
          <a:prstGeom prst="rect">
            <a:avLst/>
          </a:prstGeom>
        </p:spPr>
      </p:pic>
    </p:spTree>
    <p:extLst>
      <p:ext uri="{BB962C8B-B14F-4D97-AF65-F5344CB8AC3E}">
        <p14:creationId xmlns:p14="http://schemas.microsoft.com/office/powerpoint/2010/main" val="34114168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Deeper Thinking</a:t>
            </a:r>
            <a:endParaRPr lang="en-US" dirty="0"/>
          </a:p>
        </p:txBody>
      </p:sp>
      <p:sp>
        <p:nvSpPr>
          <p:cNvPr id="3" name="Content Placeholder 2"/>
          <p:cNvSpPr>
            <a:spLocks noGrp="1"/>
          </p:cNvSpPr>
          <p:nvPr>
            <p:ph idx="1"/>
          </p:nvPr>
        </p:nvSpPr>
        <p:spPr/>
        <p:txBody>
          <a:bodyPr>
            <a:normAutofit/>
          </a:bodyPr>
          <a:lstStyle/>
          <a:p>
            <a:pPr>
              <a:buFont typeface="+mj-lt"/>
              <a:buAutoNum type="arabicPeriod"/>
            </a:pPr>
            <a:r>
              <a:rPr lang="en-CA" sz="2400" smtClean="0"/>
              <a:t>What do you think it would have been like to grow up where he did?</a:t>
            </a:r>
          </a:p>
          <a:p>
            <a:pPr>
              <a:buFont typeface="+mj-lt"/>
              <a:buAutoNum type="arabicPeriod"/>
            </a:pPr>
            <a:r>
              <a:rPr lang="en-CA" sz="2400" smtClean="0"/>
              <a:t>How do you think his childhood experiences affected him later in life?</a:t>
            </a:r>
          </a:p>
          <a:p>
            <a:pPr>
              <a:buFont typeface="+mj-lt"/>
              <a:buAutoNum type="arabicPeriod"/>
            </a:pPr>
            <a:r>
              <a:rPr lang="en-CA" sz="2400" smtClean="0"/>
              <a:t>What parts of home to you think he wants to get better?</a:t>
            </a:r>
          </a:p>
          <a:p>
            <a:pPr>
              <a:buFont typeface="+mj-lt"/>
              <a:buAutoNum type="arabicPeriod"/>
            </a:pPr>
            <a:r>
              <a:rPr lang="en-CA" sz="2400" smtClean="0"/>
              <a:t>What parts of your home or neighbourhood would you like to see get better?</a:t>
            </a:r>
            <a:endParaRPr lang="en-US" sz="2400" dirty="0"/>
          </a:p>
        </p:txBody>
      </p:sp>
    </p:spTree>
    <p:extLst>
      <p:ext uri="{BB962C8B-B14F-4D97-AF65-F5344CB8AC3E}">
        <p14:creationId xmlns:p14="http://schemas.microsoft.com/office/powerpoint/2010/main" val="935820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a:t>
            </a:r>
            <a:r>
              <a:rPr lang="en-US" sz="1800" dirty="0"/>
              <a:t>My Hometown” by Bruce Springsteen &amp; </a:t>
            </a:r>
            <a:r>
              <a:rPr lang="en-US" sz="1800" dirty="0" smtClean="0"/>
              <a:t>“(</a:t>
            </a:r>
            <a:r>
              <a:rPr lang="en-US" sz="1800" dirty="0"/>
              <a:t>I Remember) Back </a:t>
            </a:r>
            <a:r>
              <a:rPr lang="en-US" sz="1800" dirty="0" smtClean="0"/>
              <a:t>Home” </a:t>
            </a:r>
            <a:r>
              <a:rPr lang="en-US" sz="1800" dirty="0"/>
              <a:t>by Clifton Joseph</a:t>
            </a:r>
            <a:br>
              <a:rPr lang="en-US" sz="1800" dirty="0"/>
            </a:br>
            <a:endParaRPr lang="en-US" sz="1800" dirty="0"/>
          </a:p>
        </p:txBody>
      </p:sp>
      <p:sp>
        <p:nvSpPr>
          <p:cNvPr id="3" name="Content Placeholder 2"/>
          <p:cNvSpPr>
            <a:spLocks noGrp="1"/>
          </p:cNvSpPr>
          <p:nvPr>
            <p:ph idx="1"/>
          </p:nvPr>
        </p:nvSpPr>
        <p:spPr/>
        <p:txBody>
          <a:bodyPr>
            <a:normAutofit/>
          </a:bodyPr>
          <a:lstStyle/>
          <a:p>
            <a:r>
              <a:rPr lang="en-US" sz="2400" dirty="0" smtClean="0"/>
              <a:t>Write </a:t>
            </a:r>
            <a:r>
              <a:rPr lang="en-US" sz="2400" dirty="0"/>
              <a:t>down this definition for THEME: </a:t>
            </a:r>
            <a:r>
              <a:rPr lang="en-US" sz="2400" i="1" dirty="0"/>
              <a:t>A broad idea or lesson that is conveyed by a work. The message may be about life, society, or human nature. Themes often explore timeless and universal ideas and may be implied rather than stated implicitly.</a:t>
            </a:r>
            <a:r>
              <a:rPr lang="en-US" sz="2400" dirty="0"/>
              <a:t/>
            </a:r>
            <a:br>
              <a:rPr lang="en-US" sz="2400" dirty="0"/>
            </a:br>
            <a:endParaRPr lang="en-US" sz="2400" dirty="0"/>
          </a:p>
          <a:p>
            <a:pPr lvl="0"/>
            <a:r>
              <a:rPr lang="en-US" sz="2400" dirty="0"/>
              <a:t>What is the theme of the two poems you </a:t>
            </a:r>
            <a:r>
              <a:rPr lang="en-US" sz="2400" dirty="0" smtClean="0"/>
              <a:t>read/heard?</a:t>
            </a:r>
            <a:endParaRPr lang="en-US" sz="2400" dirty="0"/>
          </a:p>
          <a:p>
            <a:endParaRPr lang="en-US" dirty="0"/>
          </a:p>
        </p:txBody>
      </p:sp>
    </p:spTree>
    <p:extLst>
      <p:ext uri="{BB962C8B-B14F-4D97-AF65-F5344CB8AC3E}">
        <p14:creationId xmlns:p14="http://schemas.microsoft.com/office/powerpoint/2010/main" val="1127384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algn="ctr">
              <a:defRPr/>
            </a:pPr>
            <a:r>
              <a:rPr lang="en-US" sz="4000">
                <a:solidFill>
                  <a:schemeClr val="tx2">
                    <a:satMod val="130000"/>
                  </a:schemeClr>
                </a:solidFill>
              </a:rPr>
              <a:t>Step 1: </a:t>
            </a:r>
            <a:r>
              <a:rPr lang="en-US" sz="6000" b="1" u="sng">
                <a:solidFill>
                  <a:schemeClr val="tx2">
                    <a:satMod val="130000"/>
                  </a:schemeClr>
                </a:solidFill>
                <a:latin typeface="Perpetua Titling MT" pitchFamily="18" charset="0"/>
              </a:rPr>
              <a:t>T</a:t>
            </a:r>
            <a:r>
              <a:rPr lang="en-US" sz="4000">
                <a:solidFill>
                  <a:schemeClr val="tx2">
                    <a:satMod val="130000"/>
                  </a:schemeClr>
                </a:solidFill>
              </a:rPr>
              <a:t>itle</a:t>
            </a:r>
            <a:br>
              <a:rPr lang="en-US" sz="4000">
                <a:solidFill>
                  <a:schemeClr val="tx2">
                    <a:satMod val="130000"/>
                  </a:schemeClr>
                </a:solidFill>
              </a:rPr>
            </a:br>
            <a:r>
              <a:rPr lang="en-US" sz="1800">
                <a:solidFill>
                  <a:schemeClr val="tx2">
                    <a:satMod val="130000"/>
                  </a:schemeClr>
                </a:solidFill>
                <a:latin typeface="Papyrus" pitchFamily="66" charset="0"/>
              </a:rPr>
              <a:t>Goal- Attempt to predict what the poem will be about 	</a:t>
            </a:r>
          </a:p>
        </p:txBody>
      </p:sp>
      <p:sp>
        <p:nvSpPr>
          <p:cNvPr id="11267" name="Rectangle 3"/>
          <p:cNvSpPr>
            <a:spLocks noGrp="1" noChangeArrowheads="1"/>
          </p:cNvSpPr>
          <p:nvPr>
            <p:ph idx="1"/>
          </p:nvPr>
        </p:nvSpPr>
        <p:spPr>
          <a:xfrm>
            <a:off x="1981200" y="2133600"/>
            <a:ext cx="8229600" cy="4267200"/>
          </a:xfrm>
        </p:spPr>
        <p:txBody>
          <a:bodyPr/>
          <a:lstStyle/>
          <a:p>
            <a:r>
              <a:rPr lang="en-US" altLang="en-US" dirty="0" smtClean="0"/>
              <a:t>Ponder the title before reading the poem.</a:t>
            </a:r>
          </a:p>
          <a:p>
            <a:endParaRPr lang="en-US" altLang="en-US" dirty="0" smtClean="0"/>
          </a:p>
          <a:p>
            <a:r>
              <a:rPr lang="en-US" altLang="en-US" dirty="0" smtClean="0"/>
              <a:t>Questions to ask yourself: </a:t>
            </a:r>
          </a:p>
          <a:p>
            <a:pPr lvl="1"/>
            <a:r>
              <a:rPr lang="en-US" altLang="en-US" dirty="0" smtClean="0"/>
              <a:t>What predictions can I make about the poem</a:t>
            </a:r>
          </a:p>
          <a:p>
            <a:pPr lvl="1"/>
            <a:r>
              <a:rPr lang="en-US" altLang="en-US" dirty="0" smtClean="0"/>
              <a:t>What feelings can I connect to the poem’s title?</a:t>
            </a:r>
          </a:p>
          <a:p>
            <a:pPr lvl="1" algn="ctr">
              <a:buFont typeface="Wingdings" panose="05000000000000000000" pitchFamily="2" charset="2"/>
              <a:buNone/>
            </a:pPr>
            <a:r>
              <a:rPr lang="en-US" altLang="en-US" sz="1800" i="1" dirty="0">
                <a:latin typeface="Papyrus" panose="03070502060502030205" pitchFamily="66" charset="0"/>
              </a:rPr>
              <a:t>Write your response in a complete sentence</a:t>
            </a:r>
          </a:p>
          <a:p>
            <a:endParaRPr lang="en-US" altLang="en-US" i="1" dirty="0">
              <a:latin typeface="Papyrus" panose="03070502060502030205" pitchFamily="66" charset="0"/>
            </a:endParaRPr>
          </a:p>
        </p:txBody>
      </p:sp>
    </p:spTree>
    <p:extLst>
      <p:ext uri="{BB962C8B-B14F-4D97-AF65-F5344CB8AC3E}">
        <p14:creationId xmlns:p14="http://schemas.microsoft.com/office/powerpoint/2010/main" val="1556702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My Papa’s Waltz – Theodore Roethke</a:t>
            </a:r>
            <a:endParaRPr lang="en-US" dirty="0"/>
          </a:p>
        </p:txBody>
      </p:sp>
      <p:sp>
        <p:nvSpPr>
          <p:cNvPr id="3" name="Content Placeholder 2"/>
          <p:cNvSpPr>
            <a:spLocks noGrp="1"/>
          </p:cNvSpPr>
          <p:nvPr>
            <p:ph idx="1"/>
          </p:nvPr>
        </p:nvSpPr>
        <p:spPr/>
        <p:txBody>
          <a:bodyPr>
            <a:normAutofit/>
          </a:bodyPr>
          <a:lstStyle/>
          <a:p>
            <a:r>
              <a:rPr lang="en-CA" sz="2400" dirty="0" smtClean="0"/>
              <a:t>Theodore Roethke was an American poet.  His childhood was plagued by the suicide of his uncle and the death of his father when Theodore was 15.  Roethke’s trials compelled him to explore his pain though poetry- it was through his tragedies that he discovered his creative life.</a:t>
            </a:r>
            <a:endParaRPr lang="en-US" sz="2400" dirty="0"/>
          </a:p>
        </p:txBody>
      </p:sp>
    </p:spTree>
    <p:extLst>
      <p:ext uri="{BB962C8B-B14F-4D97-AF65-F5344CB8AC3E}">
        <p14:creationId xmlns:p14="http://schemas.microsoft.com/office/powerpoint/2010/main" val="6103579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My Papa’s Waltz</a:t>
            </a:r>
            <a:endParaRPr lang="en-US" dirty="0"/>
          </a:p>
        </p:txBody>
      </p:sp>
      <p:sp>
        <p:nvSpPr>
          <p:cNvPr id="3" name="Content Placeholder 2"/>
          <p:cNvSpPr>
            <a:spLocks noGrp="1"/>
          </p:cNvSpPr>
          <p:nvPr>
            <p:ph idx="1"/>
          </p:nvPr>
        </p:nvSpPr>
        <p:spPr/>
        <p:txBody>
          <a:bodyPr/>
          <a:lstStyle/>
          <a:p>
            <a:r>
              <a:rPr lang="en-CA" dirty="0" smtClean="0"/>
              <a:t>In your own words, paraphrase the poem</a:t>
            </a:r>
          </a:p>
          <a:p>
            <a:r>
              <a:rPr lang="en-CA" dirty="0" smtClean="0"/>
              <a:t>To paraphrase is to restate more simply and clearly the thoughts or meaning of a passage</a:t>
            </a:r>
            <a:endParaRPr lang="en-US" dirty="0"/>
          </a:p>
        </p:txBody>
      </p:sp>
    </p:spTree>
    <p:extLst>
      <p:ext uri="{BB962C8B-B14F-4D97-AF65-F5344CB8AC3E}">
        <p14:creationId xmlns:p14="http://schemas.microsoft.com/office/powerpoint/2010/main" val="130595364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2609" y="335846"/>
            <a:ext cx="8481391" cy="6186309"/>
          </a:xfrm>
          <a:prstGeom prst="rect">
            <a:avLst/>
          </a:prstGeom>
        </p:spPr>
        <p:txBody>
          <a:bodyPr wrap="square">
            <a:spAutoFit/>
          </a:bodyPr>
          <a:lstStyle/>
          <a:p>
            <a:pPr algn="ctr"/>
            <a:r>
              <a:rPr lang="en-US" b="1" dirty="0"/>
              <a:t>My Papa’s Waltz</a:t>
            </a:r>
          </a:p>
          <a:p>
            <a:r>
              <a:rPr lang="en-US" dirty="0" smtClean="0"/>
              <a:t>By </a:t>
            </a:r>
            <a:r>
              <a:rPr lang="en-US" dirty="0">
                <a:hlinkClick r:id="rId2"/>
              </a:rPr>
              <a:t>Theodore Roethke</a:t>
            </a:r>
            <a:r>
              <a:rPr lang="en-US" dirty="0"/>
              <a:t> </a:t>
            </a:r>
            <a:r>
              <a:rPr lang="en-US" dirty="0" smtClean="0"/>
              <a:t>1908–1963</a:t>
            </a:r>
          </a:p>
          <a:p>
            <a:endParaRPr lang="en-US" dirty="0" smtClean="0"/>
          </a:p>
          <a:p>
            <a:r>
              <a:rPr lang="en-US" dirty="0" smtClean="0"/>
              <a:t>The </a:t>
            </a:r>
            <a:r>
              <a:rPr lang="en-US" dirty="0"/>
              <a:t>whiskey on your breath   </a:t>
            </a:r>
          </a:p>
          <a:p>
            <a:r>
              <a:rPr lang="en-US" dirty="0"/>
              <a:t>Could make a small boy dizzy;   </a:t>
            </a:r>
          </a:p>
          <a:p>
            <a:r>
              <a:rPr lang="en-US" dirty="0"/>
              <a:t>But I hung on like death:   </a:t>
            </a:r>
          </a:p>
          <a:p>
            <a:r>
              <a:rPr lang="en-US" dirty="0"/>
              <a:t>Such waltzing was not easy. </a:t>
            </a:r>
          </a:p>
          <a:p>
            <a:r>
              <a:rPr lang="en-US" dirty="0"/>
              <a:t/>
            </a:r>
            <a:br>
              <a:rPr lang="en-US" dirty="0"/>
            </a:br>
            <a:r>
              <a:rPr lang="en-US" dirty="0"/>
              <a:t>We romped until the pans   </a:t>
            </a:r>
          </a:p>
          <a:p>
            <a:r>
              <a:rPr lang="en-US" dirty="0"/>
              <a:t>Slid from the kitchen shelf;   </a:t>
            </a:r>
          </a:p>
          <a:p>
            <a:r>
              <a:rPr lang="en-US" dirty="0"/>
              <a:t>My mother’s countenance   </a:t>
            </a:r>
          </a:p>
          <a:p>
            <a:r>
              <a:rPr lang="en-US" dirty="0"/>
              <a:t>Could not unfrown itself. </a:t>
            </a:r>
          </a:p>
          <a:p>
            <a:r>
              <a:rPr lang="en-US" dirty="0"/>
              <a:t/>
            </a:r>
            <a:br>
              <a:rPr lang="en-US" dirty="0"/>
            </a:br>
            <a:r>
              <a:rPr lang="en-US" dirty="0"/>
              <a:t>The hand that held my wrist   </a:t>
            </a:r>
          </a:p>
          <a:p>
            <a:r>
              <a:rPr lang="en-US" dirty="0"/>
              <a:t>Was battered on one knuckle;   </a:t>
            </a:r>
          </a:p>
          <a:p>
            <a:r>
              <a:rPr lang="en-US" dirty="0"/>
              <a:t>At every step you missed </a:t>
            </a:r>
          </a:p>
          <a:p>
            <a:r>
              <a:rPr lang="en-US" dirty="0"/>
              <a:t>My right ear scraped a buckle. </a:t>
            </a:r>
          </a:p>
          <a:p>
            <a:r>
              <a:rPr lang="en-US" dirty="0"/>
              <a:t/>
            </a:r>
            <a:br>
              <a:rPr lang="en-US" dirty="0"/>
            </a:br>
            <a:r>
              <a:rPr lang="en-US" dirty="0"/>
              <a:t>You beat time on my head   </a:t>
            </a:r>
          </a:p>
          <a:p>
            <a:r>
              <a:rPr lang="en-US" dirty="0"/>
              <a:t>With a palm caked hard by dirt,   </a:t>
            </a:r>
          </a:p>
          <a:p>
            <a:r>
              <a:rPr lang="en-US" dirty="0"/>
              <a:t>Then waltzed me off to bed   </a:t>
            </a:r>
          </a:p>
          <a:p>
            <a:r>
              <a:rPr lang="en-US" dirty="0"/>
              <a:t>Still clinging to your shirt.</a:t>
            </a:r>
            <a:endParaRPr lang="en-US" dirty="0">
              <a:effectLst/>
            </a:endParaRPr>
          </a:p>
        </p:txBody>
      </p:sp>
    </p:spTree>
    <p:extLst>
      <p:ext uri="{BB962C8B-B14F-4D97-AF65-F5344CB8AC3E}">
        <p14:creationId xmlns:p14="http://schemas.microsoft.com/office/powerpoint/2010/main" val="33594290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“Warren Pryor”  - Alden </a:t>
            </a:r>
            <a:r>
              <a:rPr lang="en-CA" dirty="0" err="1" smtClean="0"/>
              <a:t>Nowlan</a:t>
            </a:r>
            <a:endParaRPr lang="en-US" dirty="0"/>
          </a:p>
        </p:txBody>
      </p:sp>
      <p:sp>
        <p:nvSpPr>
          <p:cNvPr id="3" name="Content Placeholder 2"/>
          <p:cNvSpPr>
            <a:spLocks noGrp="1"/>
          </p:cNvSpPr>
          <p:nvPr>
            <p:ph idx="1"/>
          </p:nvPr>
        </p:nvSpPr>
        <p:spPr>
          <a:xfrm>
            <a:off x="818712" y="2222286"/>
            <a:ext cx="10554574" cy="4337539"/>
          </a:xfrm>
        </p:spPr>
        <p:txBody>
          <a:bodyPr>
            <a:noAutofit/>
          </a:bodyPr>
          <a:lstStyle/>
          <a:p>
            <a:r>
              <a:rPr lang="en-US" sz="1600" dirty="0"/>
              <a:t>Alden </a:t>
            </a:r>
            <a:r>
              <a:rPr lang="en-US" sz="1600" dirty="0" err="1"/>
              <a:t>Nowlan</a:t>
            </a:r>
            <a:r>
              <a:rPr lang="en-US" sz="1600" dirty="0"/>
              <a:t> was born into rural poverty in Stanley, Nova </a:t>
            </a:r>
            <a:r>
              <a:rPr lang="en-US" sz="1600" dirty="0" smtClean="0"/>
              <a:t>Scotia </a:t>
            </a:r>
          </a:p>
          <a:p>
            <a:r>
              <a:rPr lang="en-US" sz="1600" dirty="0" smtClean="0"/>
              <a:t>His </a:t>
            </a:r>
            <a:r>
              <a:rPr lang="en-US" sz="1600" dirty="0"/>
              <a:t>father, Gordon Freeman </a:t>
            </a:r>
            <a:r>
              <a:rPr lang="en-US" sz="1600" dirty="0" err="1"/>
              <a:t>Nowlan</a:t>
            </a:r>
            <a:r>
              <a:rPr lang="en-US" sz="1600" dirty="0"/>
              <a:t>, worked sporadically as a manual </a:t>
            </a:r>
            <a:r>
              <a:rPr lang="en-US" sz="1600" dirty="0" err="1"/>
              <a:t>labourer</a:t>
            </a:r>
            <a:r>
              <a:rPr lang="en-US" sz="1600" dirty="0"/>
              <a:t>. </a:t>
            </a:r>
          </a:p>
          <a:p>
            <a:r>
              <a:rPr lang="en-US" sz="1600" dirty="0" smtClean="0"/>
              <a:t>His </a:t>
            </a:r>
            <a:r>
              <a:rPr lang="en-US" sz="1600" dirty="0"/>
              <a:t>mother, Grace Reese, was only 15 years of age when </a:t>
            </a:r>
            <a:r>
              <a:rPr lang="en-US" sz="1600" dirty="0" err="1"/>
              <a:t>Nowlan</a:t>
            </a:r>
            <a:r>
              <a:rPr lang="en-US" sz="1600" dirty="0"/>
              <a:t> was born, and she soon left the family, leaving Alden and her younger daughter Harriet, to the care of their paternal grandmother</a:t>
            </a:r>
            <a:r>
              <a:rPr lang="en-US" sz="1600" dirty="0" smtClean="0"/>
              <a:t>.</a:t>
            </a:r>
          </a:p>
          <a:p>
            <a:r>
              <a:rPr lang="en-US" sz="1600" dirty="0" smtClean="0"/>
              <a:t> </a:t>
            </a:r>
            <a:r>
              <a:rPr lang="en-US" sz="1600" dirty="0"/>
              <a:t>The family discouraged education as a waste of time, and </a:t>
            </a:r>
            <a:r>
              <a:rPr lang="en-US" sz="1600" dirty="0" err="1"/>
              <a:t>Nowlan</a:t>
            </a:r>
            <a:r>
              <a:rPr lang="en-US" sz="1600" dirty="0"/>
              <a:t> left school after only four grades</a:t>
            </a:r>
            <a:r>
              <a:rPr lang="en-US" sz="1600" dirty="0" smtClean="0"/>
              <a:t>.</a:t>
            </a:r>
          </a:p>
          <a:p>
            <a:r>
              <a:rPr lang="en-US" sz="1600" dirty="0" smtClean="0"/>
              <a:t>At </a:t>
            </a:r>
            <a:r>
              <a:rPr lang="en-US" sz="1600" dirty="0"/>
              <a:t>the age of 14, he went to work in the village sawmill. </a:t>
            </a:r>
            <a:endParaRPr lang="en-US" sz="1600" dirty="0" smtClean="0"/>
          </a:p>
          <a:p>
            <a:r>
              <a:rPr lang="en-US" sz="1600" dirty="0" smtClean="0"/>
              <a:t>At </a:t>
            </a:r>
            <a:r>
              <a:rPr lang="en-US" sz="1600" dirty="0"/>
              <a:t>the age of 16, </a:t>
            </a:r>
            <a:r>
              <a:rPr lang="en-US" sz="1600" dirty="0" err="1"/>
              <a:t>Nowlan</a:t>
            </a:r>
            <a:r>
              <a:rPr lang="en-US" sz="1600" dirty="0"/>
              <a:t> discovered the regional library. </a:t>
            </a:r>
            <a:endParaRPr lang="en-US" sz="1600" dirty="0" smtClean="0"/>
          </a:p>
          <a:p>
            <a:r>
              <a:rPr lang="en-US" sz="1600" dirty="0" smtClean="0"/>
              <a:t>Each </a:t>
            </a:r>
            <a:r>
              <a:rPr lang="en-US" sz="1600" dirty="0"/>
              <a:t>weekend he would walk or hitchhike eighteen miles to the library to get books, and secretly began to educate himself. "I wrote (as I read) in secret." </a:t>
            </a:r>
            <a:endParaRPr lang="en-US" sz="1600" dirty="0" smtClean="0"/>
          </a:p>
          <a:p>
            <a:r>
              <a:rPr lang="en-US" sz="1600" dirty="0" err="1" smtClean="0"/>
              <a:t>Nowlan</a:t>
            </a:r>
            <a:r>
              <a:rPr lang="en-US" sz="1600" dirty="0" smtClean="0"/>
              <a:t> </a:t>
            </a:r>
            <a:r>
              <a:rPr lang="en-US" sz="1600" dirty="0"/>
              <a:t>remembered. "My father would as soon have seen me wear lipstick." </a:t>
            </a:r>
            <a:endParaRPr lang="en-US" sz="1600" dirty="0" smtClean="0"/>
          </a:p>
          <a:p>
            <a:r>
              <a:rPr lang="en-US" sz="1600" dirty="0" smtClean="0"/>
              <a:t>His poetry focused on hardships of the every day person</a:t>
            </a:r>
            <a:r>
              <a:rPr lang="en-US" sz="1600" dirty="0"/>
              <a:t/>
            </a:r>
            <a:br>
              <a:rPr lang="en-US" sz="1600" dirty="0"/>
            </a:br>
            <a:endParaRPr lang="en-US" sz="1600" dirty="0"/>
          </a:p>
        </p:txBody>
      </p:sp>
    </p:spTree>
    <p:extLst>
      <p:ext uri="{BB962C8B-B14F-4D97-AF65-F5344CB8AC3E}">
        <p14:creationId xmlns:p14="http://schemas.microsoft.com/office/powerpoint/2010/main" val="25620083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“Warren Pryor”  - Alden </a:t>
            </a:r>
            <a:r>
              <a:rPr lang="en-CA" dirty="0" err="1" smtClean="0"/>
              <a:t>Nowlan</a:t>
            </a:r>
            <a:endParaRPr lang="en-US" dirty="0"/>
          </a:p>
        </p:txBody>
      </p:sp>
      <p:sp>
        <p:nvSpPr>
          <p:cNvPr id="3" name="Content Placeholder 2"/>
          <p:cNvSpPr>
            <a:spLocks noGrp="1"/>
          </p:cNvSpPr>
          <p:nvPr>
            <p:ph idx="1"/>
          </p:nvPr>
        </p:nvSpPr>
        <p:spPr/>
        <p:txBody>
          <a:bodyPr>
            <a:normAutofit lnSpcReduction="10000"/>
          </a:bodyPr>
          <a:lstStyle/>
          <a:p>
            <a:r>
              <a:rPr lang="en-CA" dirty="0"/>
              <a:t>In the following song/poem make not of the following:</a:t>
            </a:r>
          </a:p>
          <a:p>
            <a:pPr>
              <a:buFont typeface="+mj-lt"/>
              <a:buAutoNum type="arabicPeriod"/>
            </a:pPr>
            <a:r>
              <a:rPr lang="en-CA" dirty="0"/>
              <a:t>Who is the speaker? </a:t>
            </a:r>
            <a:endParaRPr lang="en-CA" dirty="0" smtClean="0"/>
          </a:p>
          <a:p>
            <a:pPr>
              <a:buFont typeface="+mj-lt"/>
              <a:buAutoNum type="arabicPeriod"/>
            </a:pPr>
            <a:r>
              <a:rPr lang="en-CA" dirty="0" smtClean="0"/>
              <a:t>What </a:t>
            </a:r>
            <a:r>
              <a:rPr lang="en-CA" dirty="0"/>
              <a:t>is the subject? </a:t>
            </a:r>
            <a:endParaRPr lang="en-CA" dirty="0" smtClean="0"/>
          </a:p>
          <a:p>
            <a:pPr>
              <a:buFont typeface="+mj-lt"/>
              <a:buAutoNum type="arabicPeriod"/>
            </a:pPr>
            <a:r>
              <a:rPr lang="en-CA" dirty="0" smtClean="0"/>
              <a:t>What </a:t>
            </a:r>
            <a:r>
              <a:rPr lang="en-CA" dirty="0"/>
              <a:t>is the speaker’s tone? </a:t>
            </a:r>
            <a:endParaRPr lang="en-CA" dirty="0" smtClean="0"/>
          </a:p>
          <a:p>
            <a:pPr>
              <a:buFont typeface="+mj-lt"/>
              <a:buAutoNum type="arabicPeriod"/>
            </a:pPr>
            <a:r>
              <a:rPr lang="en-CA" dirty="0" smtClean="0"/>
              <a:t>What </a:t>
            </a:r>
            <a:r>
              <a:rPr lang="en-CA" dirty="0"/>
              <a:t>is the overall mood? </a:t>
            </a:r>
            <a:endParaRPr lang="en-CA" dirty="0" smtClean="0"/>
          </a:p>
          <a:p>
            <a:pPr>
              <a:buFont typeface="+mj-lt"/>
              <a:buAutoNum type="arabicPeriod"/>
            </a:pPr>
            <a:r>
              <a:rPr lang="en-CA" dirty="0" smtClean="0"/>
              <a:t>What </a:t>
            </a:r>
            <a:r>
              <a:rPr lang="en-CA" dirty="0"/>
              <a:t>images stand out in your mind? </a:t>
            </a:r>
            <a:endParaRPr lang="en-CA" dirty="0" smtClean="0"/>
          </a:p>
          <a:p>
            <a:pPr>
              <a:buFont typeface="+mj-lt"/>
              <a:buAutoNum type="arabicPeriod"/>
            </a:pPr>
            <a:r>
              <a:rPr lang="en-CA" dirty="0" smtClean="0"/>
              <a:t>Identify </a:t>
            </a:r>
            <a:r>
              <a:rPr lang="en-CA" dirty="0"/>
              <a:t>figurative language and literary devices</a:t>
            </a:r>
          </a:p>
          <a:p>
            <a:pPr>
              <a:buFont typeface="+mj-lt"/>
              <a:buAutoNum type="arabicPeriod"/>
            </a:pPr>
            <a:r>
              <a:rPr lang="en-CA" dirty="0"/>
              <a:t>What is the form?</a:t>
            </a:r>
          </a:p>
          <a:p>
            <a:pPr>
              <a:buFont typeface="+mj-lt"/>
              <a:buAutoNum type="arabicPeriod"/>
            </a:pPr>
            <a:r>
              <a:rPr lang="en-CA" dirty="0"/>
              <a:t>What is the theme?</a:t>
            </a:r>
            <a:endParaRPr lang="en-US" dirty="0"/>
          </a:p>
          <a:p>
            <a:endParaRPr lang="en-US" dirty="0"/>
          </a:p>
        </p:txBody>
      </p:sp>
    </p:spTree>
    <p:extLst>
      <p:ext uri="{BB962C8B-B14F-4D97-AF65-F5344CB8AC3E}">
        <p14:creationId xmlns:p14="http://schemas.microsoft.com/office/powerpoint/2010/main" val="11876579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774" y="197346"/>
            <a:ext cx="8998226" cy="6463308"/>
          </a:xfrm>
          <a:prstGeom prst="rect">
            <a:avLst/>
          </a:prstGeom>
        </p:spPr>
        <p:txBody>
          <a:bodyPr wrap="square">
            <a:spAutoFit/>
          </a:bodyPr>
          <a:lstStyle/>
          <a:p>
            <a:r>
              <a:rPr lang="en-US" b="1" dirty="0">
                <a:latin typeface="arial" panose="020B0604020202020204" pitchFamily="34" charset="0"/>
              </a:rPr>
              <a:t>Warren Pryor</a:t>
            </a:r>
            <a:r>
              <a:rPr lang="en-US" dirty="0">
                <a:latin typeface="Arial" panose="020B0604020202020204" pitchFamily="34" charset="0"/>
              </a:rPr>
              <a:t/>
            </a:r>
            <a:br>
              <a:rPr lang="en-US" dirty="0">
                <a:latin typeface="Arial" panose="020B0604020202020204" pitchFamily="34" charset="0"/>
              </a:rPr>
            </a:br>
            <a:r>
              <a:rPr lang="en-US" i="1" dirty="0">
                <a:latin typeface="arial" panose="020B0604020202020204" pitchFamily="34" charset="0"/>
              </a:rPr>
              <a:t>by Alden </a:t>
            </a:r>
            <a:r>
              <a:rPr lang="en-US" i="1" dirty="0" err="1">
                <a:latin typeface="arial" panose="020B0604020202020204" pitchFamily="34" charset="0"/>
              </a:rPr>
              <a:t>Nowlan</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When every pencil meant a sacrifice</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his parents boarded him at school in town,</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slaving to free him from the stony fields,</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the meagre acreage that bore them down.</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They blushed with pride when, at his graduation,</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they watched him picking up the slender scroll,</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his passport from the years of brutal toil</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and lonely patience in a barren hole.</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When he went in the Bank their cups ran over.</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They </a:t>
            </a:r>
            <a:r>
              <a:rPr lang="en-US" dirty="0" err="1">
                <a:latin typeface="arial" panose="020B0604020202020204" pitchFamily="34" charset="0"/>
              </a:rPr>
              <a:t>marvelled</a:t>
            </a:r>
            <a:r>
              <a:rPr lang="en-US" dirty="0">
                <a:latin typeface="arial" panose="020B0604020202020204" pitchFamily="34" charset="0"/>
              </a:rPr>
              <a:t> how he wore a milk-white shirt</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work days and jeans on Sundays. He was saved</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from their thistle-strewn farm and its red dirt.</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And he said nothing. Hard and serious</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like a young bear inside his teller's cage,</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his axe-hewn hands upon the paper bills</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aching with empty strength and throttled rage.</a:t>
            </a:r>
            <a:r>
              <a:rPr lang="en-US" dirty="0">
                <a:solidFill>
                  <a:srgbClr val="333333"/>
                </a:solidFill>
                <a:latin typeface="Arial" panose="020B0604020202020204" pitchFamily="34" charset="0"/>
              </a:rPr>
              <a:t/>
            </a:r>
            <a:br>
              <a:rPr lang="en-US" dirty="0">
                <a:solidFill>
                  <a:srgbClr val="333333"/>
                </a:solidFill>
                <a:latin typeface="Arial" panose="020B0604020202020204" pitchFamily="34" charset="0"/>
              </a:rPr>
            </a:br>
            <a:endParaRPr lang="en-US" dirty="0"/>
          </a:p>
        </p:txBody>
      </p:sp>
    </p:spTree>
    <p:extLst>
      <p:ext uri="{BB962C8B-B14F-4D97-AF65-F5344CB8AC3E}">
        <p14:creationId xmlns:p14="http://schemas.microsoft.com/office/powerpoint/2010/main" val="25767990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4070" y="624295"/>
            <a:ext cx="11131826" cy="5693866"/>
          </a:xfrm>
          <a:prstGeom prst="rect">
            <a:avLst/>
          </a:prstGeom>
        </p:spPr>
        <p:txBody>
          <a:bodyPr wrap="square">
            <a:spAutoFit/>
          </a:bodyPr>
          <a:lstStyle/>
          <a:p>
            <a:r>
              <a:rPr lang="en-US" sz="2800" dirty="0">
                <a:latin typeface="Calibri" panose="020F0502020204030204" pitchFamily="34" charset="0"/>
                <a:ea typeface="Cambria" panose="02040503050406030204" pitchFamily="18" charset="0"/>
                <a:cs typeface="Times New Roman" panose="02020603050405020304" pitchFamily="18" charset="0"/>
              </a:rPr>
              <a:t>We have read a little on the great Canadian poet Alden </a:t>
            </a:r>
            <a:r>
              <a:rPr lang="en-US" sz="2800" dirty="0" err="1">
                <a:latin typeface="Calibri" panose="020F0502020204030204" pitchFamily="34" charset="0"/>
                <a:ea typeface="Cambria" panose="02040503050406030204" pitchFamily="18" charset="0"/>
                <a:cs typeface="Times New Roman" panose="02020603050405020304" pitchFamily="18" charset="0"/>
              </a:rPr>
              <a:t>Nowlan</a:t>
            </a:r>
            <a:r>
              <a:rPr lang="en-US" sz="2800" dirty="0">
                <a:latin typeface="Calibri" panose="020F0502020204030204" pitchFamily="34" charset="0"/>
                <a:ea typeface="Cambria" panose="02040503050406030204" pitchFamily="18" charset="0"/>
                <a:cs typeface="Times New Roman" panose="02020603050405020304" pitchFamily="18" charset="0"/>
              </a:rPr>
              <a:t>. </a:t>
            </a:r>
            <a:r>
              <a:rPr lang="en-US" sz="2800" dirty="0" smtClean="0">
                <a:latin typeface="Calibri" panose="020F0502020204030204" pitchFamily="34" charset="0"/>
                <a:ea typeface="Cambria" panose="02040503050406030204" pitchFamily="18" charset="0"/>
                <a:cs typeface="Times New Roman" panose="02020603050405020304" pitchFamily="18" charset="0"/>
              </a:rPr>
              <a:t>You </a:t>
            </a:r>
            <a:r>
              <a:rPr lang="en-US" sz="2800" dirty="0">
                <a:latin typeface="Calibri" panose="020F0502020204030204" pitchFamily="34" charset="0"/>
                <a:ea typeface="Cambria" panose="02040503050406030204" pitchFamily="18" charset="0"/>
                <a:cs typeface="Times New Roman" panose="02020603050405020304" pitchFamily="18" charset="0"/>
              </a:rPr>
              <a:t>will be completing an analysis on your own for </a:t>
            </a:r>
            <a:r>
              <a:rPr lang="en-US" sz="2800" dirty="0" err="1">
                <a:latin typeface="Calibri" panose="020F0502020204030204" pitchFamily="34" charset="0"/>
                <a:ea typeface="Cambria" panose="02040503050406030204" pitchFamily="18" charset="0"/>
                <a:cs typeface="Times New Roman" panose="02020603050405020304" pitchFamily="18" charset="0"/>
              </a:rPr>
              <a:t>Nowlan’s</a:t>
            </a:r>
            <a:r>
              <a:rPr lang="en-US" sz="2800" dirty="0">
                <a:latin typeface="Calibri" panose="020F0502020204030204" pitchFamily="34" charset="0"/>
                <a:ea typeface="Cambria" panose="02040503050406030204" pitchFamily="18" charset="0"/>
                <a:cs typeface="Times New Roman" panose="02020603050405020304" pitchFamily="18" charset="0"/>
              </a:rPr>
              <a:t> poem ‘Warren Pryor</a:t>
            </a:r>
            <a:r>
              <a:rPr lang="en-US" sz="2800" dirty="0" smtClean="0">
                <a:latin typeface="Calibri" panose="020F0502020204030204" pitchFamily="34" charset="0"/>
                <a:ea typeface="Cambria" panose="02040503050406030204" pitchFamily="18" charset="0"/>
                <a:cs typeface="Times New Roman" panose="02020603050405020304" pitchFamily="18" charset="0"/>
              </a:rPr>
              <a:t>’.  </a:t>
            </a:r>
            <a:r>
              <a:rPr lang="en-US" sz="2800" dirty="0">
                <a:latin typeface="Calibri" panose="020F0502020204030204" pitchFamily="34" charset="0"/>
                <a:ea typeface="Cambria" panose="02040503050406030204" pitchFamily="18" charset="0"/>
                <a:cs typeface="Times New Roman" panose="02020603050405020304" pitchFamily="18" charset="0"/>
              </a:rPr>
              <a:t>Read the </a:t>
            </a:r>
            <a:r>
              <a:rPr lang="en-US" sz="2800" dirty="0" smtClean="0">
                <a:latin typeface="Calibri" panose="020F0502020204030204" pitchFamily="34" charset="0"/>
                <a:ea typeface="Cambria" panose="02040503050406030204" pitchFamily="18" charset="0"/>
                <a:cs typeface="Times New Roman" panose="02020603050405020304" pitchFamily="18" charset="0"/>
              </a:rPr>
              <a:t>poem </a:t>
            </a:r>
            <a:r>
              <a:rPr lang="en-US" sz="2800" dirty="0">
                <a:latin typeface="Calibri" panose="020F0502020204030204" pitchFamily="34" charset="0"/>
                <a:ea typeface="Cambria" panose="02040503050406030204" pitchFamily="18" charset="0"/>
                <a:cs typeface="Times New Roman" panose="02020603050405020304" pitchFamily="18" charset="0"/>
              </a:rPr>
              <a:t>from start to finish slowly in your head. </a:t>
            </a:r>
            <a:r>
              <a:rPr lang="en-US" sz="2800" dirty="0" smtClean="0">
                <a:latin typeface="Calibri" panose="020F0502020204030204" pitchFamily="34" charset="0"/>
                <a:ea typeface="Cambria" panose="02040503050406030204" pitchFamily="18" charset="0"/>
                <a:cs typeface="Times New Roman" panose="02020603050405020304" pitchFamily="18" charset="0"/>
              </a:rPr>
              <a:t>Analyze</a:t>
            </a:r>
            <a:r>
              <a:rPr lang="en-US" sz="2800" dirty="0">
                <a:latin typeface="Calibri" panose="020F0502020204030204" pitchFamily="34" charset="0"/>
                <a:ea typeface="Cambria" panose="02040503050406030204" pitchFamily="18" charset="0"/>
                <a:cs typeface="Times New Roman" panose="02020603050405020304" pitchFamily="18" charset="0"/>
              </a:rPr>
              <a:t>, interpret and really think about what the author is trying to share with you</a:t>
            </a:r>
            <a:r>
              <a:rPr lang="en-US" sz="2800" dirty="0" smtClean="0">
                <a:latin typeface="Calibri" panose="020F0502020204030204" pitchFamily="34" charset="0"/>
                <a:ea typeface="Cambria" panose="02040503050406030204" pitchFamily="18" charset="0"/>
                <a:cs typeface="Times New Roman" panose="02020603050405020304" pitchFamily="18" charset="0"/>
              </a:rPr>
              <a:t>!</a:t>
            </a:r>
          </a:p>
          <a:p>
            <a:endParaRPr lang="en-CA" sz="2800" dirty="0">
              <a:latin typeface="Calibri" panose="020F0502020204030204" pitchFamily="34" charset="0"/>
              <a:cs typeface="Times New Roman" panose="02020603050405020304" pitchFamily="18" charset="0"/>
            </a:endParaRPr>
          </a:p>
          <a:p>
            <a:r>
              <a:rPr lang="en-US" sz="2800" dirty="0"/>
              <a:t>Underneath each line of the poem write what you believe </a:t>
            </a:r>
            <a:r>
              <a:rPr lang="en-US" sz="2800" dirty="0" err="1"/>
              <a:t>Nowlan</a:t>
            </a:r>
            <a:r>
              <a:rPr lang="en-US" sz="2800" dirty="0"/>
              <a:t> is trying to communicate to you, the reader. This can be done in point form. However, please remember that you do not always use end punctuation when writing in short form. Follow all proper English grammar and spelling.</a:t>
            </a:r>
            <a:br>
              <a:rPr lang="en-US" sz="2800" dirty="0"/>
            </a:br>
            <a:endParaRPr lang="en-US" sz="2800" dirty="0" smtClean="0"/>
          </a:p>
          <a:p>
            <a:r>
              <a:rPr lang="en-US" sz="2800" dirty="0" smtClean="0"/>
              <a:t>NOTE</a:t>
            </a:r>
            <a:r>
              <a:rPr lang="en-US" sz="2800" dirty="0"/>
              <a:t>: You can use the notes and examples you took </a:t>
            </a:r>
            <a:r>
              <a:rPr lang="en-US" sz="2800" dirty="0" smtClean="0"/>
              <a:t>in </a:t>
            </a:r>
            <a:r>
              <a:rPr lang="en-US" sz="2800" dirty="0"/>
              <a:t>class</a:t>
            </a:r>
            <a:r>
              <a:rPr lang="en-US" sz="2800" dirty="0" smtClean="0"/>
              <a:t>.  However</a:t>
            </a:r>
            <a:r>
              <a:rPr lang="en-US" sz="2800" dirty="0"/>
              <a:t>, you cannot connect to </a:t>
            </a:r>
            <a:r>
              <a:rPr lang="en-US" sz="2800" dirty="0" smtClean="0"/>
              <a:t>the </a:t>
            </a:r>
            <a:r>
              <a:rPr lang="en-US" sz="2800" dirty="0"/>
              <a:t>Internet during this time.</a:t>
            </a:r>
          </a:p>
        </p:txBody>
      </p:sp>
    </p:spTree>
    <p:extLst>
      <p:ext uri="{BB962C8B-B14F-4D97-AF65-F5344CB8AC3E}">
        <p14:creationId xmlns:p14="http://schemas.microsoft.com/office/powerpoint/2010/main" val="18269278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Poetry Analysis  - “Warren Pryor”</a:t>
            </a:r>
            <a:endParaRPr lang="en-US" dirty="0"/>
          </a:p>
        </p:txBody>
      </p:sp>
      <p:sp>
        <p:nvSpPr>
          <p:cNvPr id="3" name="Content Placeholder 2"/>
          <p:cNvSpPr>
            <a:spLocks noGrp="1"/>
          </p:cNvSpPr>
          <p:nvPr>
            <p:ph idx="1"/>
          </p:nvPr>
        </p:nvSpPr>
        <p:spPr/>
        <p:txBody>
          <a:bodyPr/>
          <a:lstStyle/>
          <a:p>
            <a:r>
              <a:rPr lang="en-CA" dirty="0" smtClean="0"/>
              <a:t>Please complete the following assignment and hand it in next class.</a:t>
            </a:r>
            <a:endParaRPr lang="en-US" dirty="0"/>
          </a:p>
        </p:txBody>
      </p:sp>
    </p:spTree>
    <p:extLst>
      <p:ext uri="{BB962C8B-B14F-4D97-AF65-F5344CB8AC3E}">
        <p14:creationId xmlns:p14="http://schemas.microsoft.com/office/powerpoint/2010/main" val="94739596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Poetry unit exam…</a:t>
            </a:r>
            <a:endParaRPr lang="en-US" dirty="0"/>
          </a:p>
        </p:txBody>
      </p:sp>
      <p:sp>
        <p:nvSpPr>
          <p:cNvPr id="3" name="Content Placeholder 2"/>
          <p:cNvSpPr>
            <a:spLocks noGrp="1"/>
          </p:cNvSpPr>
          <p:nvPr>
            <p:ph idx="1"/>
          </p:nvPr>
        </p:nvSpPr>
        <p:spPr/>
        <p:txBody>
          <a:bodyPr/>
          <a:lstStyle/>
          <a:p>
            <a:r>
              <a:rPr lang="en-CA" dirty="0" smtClean="0"/>
              <a:t>On your exam you will have </a:t>
            </a:r>
          </a:p>
          <a:p>
            <a:pPr>
              <a:buAutoNum type="arabicParenR"/>
            </a:pPr>
            <a:r>
              <a:rPr lang="en-CA" dirty="0" smtClean="0"/>
              <a:t>Poetic terminology</a:t>
            </a:r>
          </a:p>
          <a:p>
            <a:pPr>
              <a:buAutoNum type="arabicParenR"/>
            </a:pPr>
            <a:r>
              <a:rPr lang="en-CA" dirty="0" smtClean="0"/>
              <a:t>Figurative language terminology</a:t>
            </a:r>
          </a:p>
          <a:p>
            <a:pPr>
              <a:buAutoNum type="arabicParenR"/>
            </a:pPr>
            <a:r>
              <a:rPr lang="en-CA" dirty="0" smtClean="0"/>
              <a:t>Poetry analysis – you will be given a poem for which you need to analyze</a:t>
            </a:r>
          </a:p>
          <a:p>
            <a:pPr>
              <a:buAutoNum type="arabicParenR"/>
            </a:pPr>
            <a:r>
              <a:rPr lang="en-CA" dirty="0" smtClean="0"/>
              <a:t>Questions on poetic elements </a:t>
            </a:r>
          </a:p>
          <a:p>
            <a:pPr>
              <a:buAutoNum type="arabicParenR"/>
            </a:pPr>
            <a:r>
              <a:rPr lang="en-CA" dirty="0" smtClean="0"/>
              <a:t>A literary comparison between “Papa’s Waltz” and “Warren Pryor” using the 11-sentence paragraph format </a:t>
            </a:r>
          </a:p>
          <a:p>
            <a:pPr>
              <a:buAutoNum type="arabicParenR"/>
            </a:pPr>
            <a:endParaRPr lang="en-CA" dirty="0" smtClean="0"/>
          </a:p>
          <a:p>
            <a:pPr>
              <a:buAutoNum type="arabicParenR"/>
            </a:pPr>
            <a:endParaRPr lang="en-US" dirty="0"/>
          </a:p>
        </p:txBody>
      </p:sp>
    </p:spTree>
    <p:extLst>
      <p:ext uri="{BB962C8B-B14F-4D97-AF65-F5344CB8AC3E}">
        <p14:creationId xmlns:p14="http://schemas.microsoft.com/office/powerpoint/2010/main" val="73265413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6368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981200" y="609600"/>
            <a:ext cx="8229600" cy="1371600"/>
          </a:xfrm>
        </p:spPr>
        <p:txBody>
          <a:bodyPr>
            <a:normAutofit fontScale="90000"/>
          </a:bodyPr>
          <a:lstStyle/>
          <a:p>
            <a:pPr algn="ctr">
              <a:defRPr/>
            </a:pPr>
            <a:r>
              <a:rPr lang="en-US">
                <a:solidFill>
                  <a:schemeClr val="tx2">
                    <a:satMod val="130000"/>
                  </a:schemeClr>
                </a:solidFill>
              </a:rPr>
              <a:t>Step 2:</a:t>
            </a:r>
            <a:r>
              <a:rPr lang="en-US" sz="4000">
                <a:solidFill>
                  <a:schemeClr val="tx2">
                    <a:satMod val="130000"/>
                  </a:schemeClr>
                </a:solidFill>
              </a:rPr>
              <a:t> </a:t>
            </a:r>
            <a:r>
              <a:rPr lang="en-US" sz="6000" b="1" u="sng">
                <a:solidFill>
                  <a:schemeClr val="tx2">
                    <a:satMod val="130000"/>
                  </a:schemeClr>
                </a:solidFill>
                <a:latin typeface="Perpetua Titling MT" pitchFamily="18" charset="0"/>
              </a:rPr>
              <a:t>P</a:t>
            </a:r>
            <a:r>
              <a:rPr lang="en-US">
                <a:solidFill>
                  <a:schemeClr val="tx2">
                    <a:satMod val="130000"/>
                  </a:schemeClr>
                </a:solidFill>
              </a:rPr>
              <a:t>araphrase</a:t>
            </a:r>
            <a:br>
              <a:rPr lang="en-US">
                <a:solidFill>
                  <a:schemeClr val="tx2">
                    <a:satMod val="130000"/>
                  </a:schemeClr>
                </a:solidFill>
              </a:rPr>
            </a:br>
            <a:r>
              <a:rPr lang="en-US" sz="1800">
                <a:solidFill>
                  <a:schemeClr val="tx2">
                    <a:satMod val="130000"/>
                  </a:schemeClr>
                </a:solidFill>
                <a:latin typeface="Papyrus" pitchFamily="66" charset="0"/>
              </a:rPr>
              <a:t>Goal- Translate the poem, line by line, into your own words.</a:t>
            </a:r>
            <a:br>
              <a:rPr lang="en-US" sz="1800">
                <a:solidFill>
                  <a:schemeClr val="tx2">
                    <a:satMod val="130000"/>
                  </a:schemeClr>
                </a:solidFill>
                <a:latin typeface="Papyrus" pitchFamily="66" charset="0"/>
              </a:rPr>
            </a:br>
            <a:r>
              <a:rPr lang="en-US" sz="4000">
                <a:solidFill>
                  <a:schemeClr val="tx2">
                    <a:satMod val="130000"/>
                  </a:schemeClr>
                </a:solidFill>
              </a:rPr>
              <a:t>	</a:t>
            </a:r>
          </a:p>
        </p:txBody>
      </p:sp>
      <p:sp>
        <p:nvSpPr>
          <p:cNvPr id="12291" name="Rectangle 3"/>
          <p:cNvSpPr>
            <a:spLocks noGrp="1" noChangeArrowheads="1"/>
          </p:cNvSpPr>
          <p:nvPr>
            <p:ph idx="1"/>
          </p:nvPr>
        </p:nvSpPr>
        <p:spPr>
          <a:xfrm>
            <a:off x="1981200" y="1905000"/>
            <a:ext cx="8229600" cy="4038600"/>
          </a:xfrm>
        </p:spPr>
        <p:txBody>
          <a:bodyPr/>
          <a:lstStyle/>
          <a:p>
            <a:r>
              <a:rPr lang="en-US" altLang="en-US" dirty="0" smtClean="0"/>
              <a:t>Paraphrase the literary meaning/plot of the poem.  A true understanding of the poem must evolve from comprehension or what’s going on in the poem.</a:t>
            </a:r>
          </a:p>
          <a:p>
            <a:pPr>
              <a:buFont typeface="Wingdings" panose="05000000000000000000" pitchFamily="2" charset="2"/>
              <a:buNone/>
            </a:pPr>
            <a:endParaRPr lang="en-US" altLang="en-US" dirty="0" smtClean="0"/>
          </a:p>
        </p:txBody>
      </p:sp>
    </p:spTree>
    <p:extLst>
      <p:ext uri="{BB962C8B-B14F-4D97-AF65-F5344CB8AC3E}">
        <p14:creationId xmlns:p14="http://schemas.microsoft.com/office/powerpoint/2010/main" val="3845280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pPr algn="ctr">
              <a:defRPr/>
            </a:pPr>
            <a:r>
              <a:rPr lang="en-US" sz="4000">
                <a:solidFill>
                  <a:schemeClr val="tx2">
                    <a:satMod val="130000"/>
                  </a:schemeClr>
                </a:solidFill>
              </a:rPr>
              <a:t>Step 3: Connotation</a:t>
            </a:r>
            <a:br>
              <a:rPr lang="en-US" sz="4000">
                <a:solidFill>
                  <a:schemeClr val="tx2">
                    <a:satMod val="130000"/>
                  </a:schemeClr>
                </a:solidFill>
              </a:rPr>
            </a:br>
            <a:r>
              <a:rPr lang="en-US" sz="2000">
                <a:solidFill>
                  <a:schemeClr val="tx2">
                    <a:satMod val="130000"/>
                  </a:schemeClr>
                </a:solidFill>
                <a:latin typeface="Papyrus" pitchFamily="66" charset="0"/>
              </a:rPr>
              <a:t>Goal- Contemplate the poem for meaning beyond the literal meaning.</a:t>
            </a:r>
            <a:br>
              <a:rPr lang="en-US" sz="2000">
                <a:solidFill>
                  <a:schemeClr val="tx2">
                    <a:satMod val="130000"/>
                  </a:schemeClr>
                </a:solidFill>
                <a:latin typeface="Papyrus" pitchFamily="66" charset="0"/>
              </a:rPr>
            </a:br>
            <a:endParaRPr lang="en-US" sz="2000">
              <a:solidFill>
                <a:schemeClr val="tx2">
                  <a:satMod val="130000"/>
                </a:schemeClr>
              </a:solidFill>
              <a:latin typeface="Papyrus" pitchFamily="66" charset="0"/>
            </a:endParaRPr>
          </a:p>
        </p:txBody>
      </p:sp>
      <p:sp>
        <p:nvSpPr>
          <p:cNvPr id="13315" name="Rectangle 3"/>
          <p:cNvSpPr>
            <a:spLocks noGrp="1" noChangeArrowheads="1"/>
          </p:cNvSpPr>
          <p:nvPr>
            <p:ph idx="1"/>
          </p:nvPr>
        </p:nvSpPr>
        <p:spPr>
          <a:xfrm>
            <a:off x="1905000" y="1524000"/>
            <a:ext cx="8229600" cy="4953000"/>
          </a:xfrm>
        </p:spPr>
        <p:txBody>
          <a:bodyPr/>
          <a:lstStyle/>
          <a:p>
            <a:pPr>
              <a:lnSpc>
                <a:spcPct val="90000"/>
              </a:lnSpc>
            </a:pPr>
            <a:r>
              <a:rPr lang="en-US" altLang="en-US" dirty="0" smtClean="0"/>
              <a:t>In poetry, connotation indicates that analyst should examine any and all poetic devices, focusing on how such devices contribute to the meaning, the effect, or both of a poem.  </a:t>
            </a:r>
          </a:p>
          <a:p>
            <a:pPr>
              <a:lnSpc>
                <a:spcPct val="90000"/>
              </a:lnSpc>
            </a:pPr>
            <a:r>
              <a:rPr lang="en-US" altLang="en-US" dirty="0" smtClean="0"/>
              <a:t>Consider imagery, figurative language, symbolism, diction, point of view, and sound devices</a:t>
            </a:r>
          </a:p>
          <a:p>
            <a:pPr>
              <a:lnSpc>
                <a:spcPct val="90000"/>
              </a:lnSpc>
            </a:pPr>
            <a:r>
              <a:rPr lang="en-US" altLang="en-US" dirty="0" smtClean="0"/>
              <a:t>You will link these considerations to the overall meaning. </a:t>
            </a:r>
          </a:p>
        </p:txBody>
      </p:sp>
    </p:spTree>
    <p:extLst>
      <p:ext uri="{BB962C8B-B14F-4D97-AF65-F5344CB8AC3E}">
        <p14:creationId xmlns:p14="http://schemas.microsoft.com/office/powerpoint/2010/main" val="455777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pPr algn="ctr">
              <a:defRPr/>
            </a:pPr>
            <a:r>
              <a:rPr lang="en-US" sz="4000">
                <a:solidFill>
                  <a:schemeClr val="tx2">
                    <a:satMod val="130000"/>
                  </a:schemeClr>
                </a:solidFill>
              </a:rPr>
              <a:t>Step 4: </a:t>
            </a:r>
            <a:r>
              <a:rPr lang="en-US" sz="6000" b="1" u="sng">
                <a:solidFill>
                  <a:schemeClr val="tx2">
                    <a:satMod val="130000"/>
                  </a:schemeClr>
                </a:solidFill>
                <a:latin typeface="Perpetua Titling MT" pitchFamily="18" charset="0"/>
              </a:rPr>
              <a:t>A</a:t>
            </a:r>
            <a:r>
              <a:rPr lang="en-US" sz="4000">
                <a:solidFill>
                  <a:schemeClr val="tx2">
                    <a:satMod val="130000"/>
                  </a:schemeClr>
                </a:solidFill>
              </a:rPr>
              <a:t>ttitude</a:t>
            </a:r>
            <a:br>
              <a:rPr lang="en-US" sz="4000">
                <a:solidFill>
                  <a:schemeClr val="tx2">
                    <a:satMod val="130000"/>
                  </a:schemeClr>
                </a:solidFill>
              </a:rPr>
            </a:br>
            <a:r>
              <a:rPr lang="en-US" sz="1800">
                <a:solidFill>
                  <a:schemeClr val="tx2">
                    <a:satMod val="130000"/>
                  </a:schemeClr>
                </a:solidFill>
                <a:latin typeface="Papyrus" pitchFamily="66" charset="0"/>
              </a:rPr>
              <a:t>Goal- Observe both the speaker’s and the poet’s attitude</a:t>
            </a:r>
            <a:r>
              <a:rPr lang="en-US" sz="4000">
                <a:solidFill>
                  <a:schemeClr val="tx2">
                    <a:satMod val="130000"/>
                  </a:schemeClr>
                </a:solidFill>
              </a:rPr>
              <a:t/>
            </a:r>
            <a:br>
              <a:rPr lang="en-US" sz="4000">
                <a:solidFill>
                  <a:schemeClr val="tx2">
                    <a:satMod val="130000"/>
                  </a:schemeClr>
                </a:solidFill>
              </a:rPr>
            </a:br>
            <a:endParaRPr lang="en-US" sz="4000">
              <a:solidFill>
                <a:schemeClr val="tx2">
                  <a:satMod val="130000"/>
                </a:schemeClr>
              </a:solidFill>
            </a:endParaRPr>
          </a:p>
        </p:txBody>
      </p:sp>
      <p:sp>
        <p:nvSpPr>
          <p:cNvPr id="14339" name="Rectangle 3"/>
          <p:cNvSpPr>
            <a:spLocks noGrp="1" noChangeArrowheads="1"/>
          </p:cNvSpPr>
          <p:nvPr>
            <p:ph idx="1"/>
          </p:nvPr>
        </p:nvSpPr>
        <p:spPr>
          <a:xfrm>
            <a:off x="1905000" y="1905000"/>
            <a:ext cx="8229600" cy="3352800"/>
          </a:xfrm>
        </p:spPr>
        <p:txBody>
          <a:bodyPr/>
          <a:lstStyle/>
          <a:p>
            <a:pPr>
              <a:lnSpc>
                <a:spcPct val="90000"/>
              </a:lnSpc>
              <a:buFont typeface="Wingdings" panose="05000000000000000000" pitchFamily="2" charset="2"/>
              <a:buNone/>
            </a:pPr>
            <a:endParaRPr lang="en-US" altLang="en-US" dirty="0" smtClean="0"/>
          </a:p>
          <a:p>
            <a:pPr>
              <a:lnSpc>
                <a:spcPct val="90000"/>
              </a:lnSpc>
            </a:pPr>
            <a:r>
              <a:rPr lang="en-US" altLang="en-US" dirty="0" smtClean="0"/>
              <a:t>Having examined the poem’s devices and clues closely, now explore the multiple attitudes that may be present in the poem.</a:t>
            </a:r>
          </a:p>
          <a:p>
            <a:pPr>
              <a:lnSpc>
                <a:spcPct val="90000"/>
              </a:lnSpc>
            </a:pPr>
            <a:r>
              <a:rPr lang="en-US" altLang="en-US" dirty="0" smtClean="0"/>
              <a:t>Here you will describe the tone of the author and/or speaker.  </a:t>
            </a:r>
            <a:r>
              <a:rPr lang="en-US" altLang="en-US" i="1" u="sng" dirty="0" smtClean="0"/>
              <a:t>Recall how this is done…</a:t>
            </a:r>
          </a:p>
        </p:txBody>
      </p:sp>
    </p:spTree>
    <p:extLst>
      <p:ext uri="{BB962C8B-B14F-4D97-AF65-F5344CB8AC3E}">
        <p14:creationId xmlns:p14="http://schemas.microsoft.com/office/powerpoint/2010/main" val="3361809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pPr algn="ctr">
              <a:defRPr/>
            </a:pPr>
            <a:r>
              <a:rPr lang="en-US" sz="4000">
                <a:solidFill>
                  <a:schemeClr val="tx2">
                    <a:satMod val="130000"/>
                  </a:schemeClr>
                </a:solidFill>
              </a:rPr>
              <a:t>Step 5: </a:t>
            </a:r>
            <a:r>
              <a:rPr lang="en-US" sz="6000" b="1" u="sng">
                <a:solidFill>
                  <a:schemeClr val="tx2">
                    <a:satMod val="130000"/>
                  </a:schemeClr>
                </a:solidFill>
                <a:latin typeface="Perpetua Titling MT" pitchFamily="18" charset="0"/>
              </a:rPr>
              <a:t>S</a:t>
            </a:r>
            <a:r>
              <a:rPr lang="en-US" sz="4000">
                <a:solidFill>
                  <a:schemeClr val="tx2">
                    <a:satMod val="130000"/>
                  </a:schemeClr>
                </a:solidFill>
              </a:rPr>
              <a:t>hifts</a:t>
            </a:r>
            <a:br>
              <a:rPr lang="en-US" sz="4000">
                <a:solidFill>
                  <a:schemeClr val="tx2">
                    <a:satMod val="130000"/>
                  </a:schemeClr>
                </a:solidFill>
              </a:rPr>
            </a:br>
            <a:r>
              <a:rPr lang="en-US" sz="1800">
                <a:solidFill>
                  <a:schemeClr val="tx2">
                    <a:satMod val="130000"/>
                  </a:schemeClr>
                </a:solidFill>
                <a:latin typeface="Papyrus" pitchFamily="66" charset="0"/>
              </a:rPr>
              <a:t>Goal-Note shifts in the speaker’s attitudes or emotions.</a:t>
            </a:r>
            <a:br>
              <a:rPr lang="en-US" sz="1800">
                <a:solidFill>
                  <a:schemeClr val="tx2">
                    <a:satMod val="130000"/>
                  </a:schemeClr>
                </a:solidFill>
                <a:latin typeface="Papyrus" pitchFamily="66" charset="0"/>
              </a:rPr>
            </a:br>
            <a:endParaRPr lang="en-US" sz="1800">
              <a:solidFill>
                <a:schemeClr val="tx2">
                  <a:satMod val="130000"/>
                </a:schemeClr>
              </a:solidFill>
              <a:latin typeface="Papyrus" pitchFamily="66" charset="0"/>
            </a:endParaRPr>
          </a:p>
        </p:txBody>
      </p:sp>
      <p:sp>
        <p:nvSpPr>
          <p:cNvPr id="15363" name="Rectangle 3"/>
          <p:cNvSpPr>
            <a:spLocks noGrp="1" noChangeArrowheads="1"/>
          </p:cNvSpPr>
          <p:nvPr>
            <p:ph idx="1"/>
          </p:nvPr>
        </p:nvSpPr>
        <p:spPr>
          <a:xfrm>
            <a:off x="1981200" y="1524000"/>
            <a:ext cx="8229600" cy="4876800"/>
          </a:xfrm>
        </p:spPr>
        <p:txBody>
          <a:bodyPr/>
          <a:lstStyle/>
          <a:p>
            <a:pPr>
              <a:buFont typeface="Wingdings" panose="05000000000000000000" pitchFamily="2" charset="2"/>
              <a:buNone/>
            </a:pPr>
            <a:endParaRPr lang="en-US" altLang="en-US" smtClean="0"/>
          </a:p>
          <a:p>
            <a:r>
              <a:rPr lang="en-US" altLang="en-US" smtClean="0"/>
              <a:t>Rarely does a poet begin and end the poetic experience in the same place.  Discovery of a poet’s understanding of an experience is critical to the understanding of the poem.  Trace the feelings of the speaker from the beginning to the end, paying particular attention to the conclusion</a:t>
            </a:r>
          </a:p>
        </p:txBody>
      </p:sp>
    </p:spTree>
    <p:extLst>
      <p:ext uri="{BB962C8B-B14F-4D97-AF65-F5344CB8AC3E}">
        <p14:creationId xmlns:p14="http://schemas.microsoft.com/office/powerpoint/2010/main" val="28801543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TC103457503[[fn=Quotable]]</Template>
  <TotalTime>2022</TotalTime>
  <Words>2815</Words>
  <Application>Microsoft Office PowerPoint</Application>
  <PresentationFormat>Widescreen</PresentationFormat>
  <Paragraphs>309</Paragraphs>
  <Slides>59</Slides>
  <Notes>2</Notes>
  <HiddenSlides>0</HiddenSlides>
  <MMClips>1</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59</vt:i4>
      </vt:variant>
    </vt:vector>
  </HeadingPairs>
  <TitlesOfParts>
    <vt:vector size="70" baseType="lpstr">
      <vt:lpstr>Arial</vt:lpstr>
      <vt:lpstr>Arial</vt:lpstr>
      <vt:lpstr>Calibri</vt:lpstr>
      <vt:lpstr>Cambria</vt:lpstr>
      <vt:lpstr>Century Gothic</vt:lpstr>
      <vt:lpstr>Papyrus</vt:lpstr>
      <vt:lpstr>Perpetua Titling MT</vt:lpstr>
      <vt:lpstr>Times New Roman</vt:lpstr>
      <vt:lpstr>Wingdings</vt:lpstr>
      <vt:lpstr>Wingdings 2</vt:lpstr>
      <vt:lpstr>Quotable</vt:lpstr>
      <vt:lpstr>Poetry Analysis</vt:lpstr>
      <vt:lpstr>Poetry Analysis  Using the TP-CASTT Method</vt:lpstr>
      <vt:lpstr>What is TP CASTT? </vt:lpstr>
      <vt:lpstr>How does TPCASTT work? </vt:lpstr>
      <vt:lpstr>Step 1: Title Goal- Attempt to predict what the poem will be about  </vt:lpstr>
      <vt:lpstr>Step 2: Paraphrase Goal- Translate the poem, line by line, into your own words.  </vt:lpstr>
      <vt:lpstr>Step 3: Connotation Goal- Contemplate the poem for meaning beyond the literal meaning. </vt:lpstr>
      <vt:lpstr>Step 4: Attitude Goal- Observe both the speaker’s and the poet’s attitude </vt:lpstr>
      <vt:lpstr>Step 5: Shifts Goal-Note shifts in the speaker’s attitudes or emotions. </vt:lpstr>
      <vt:lpstr>Look for the following to find shifts:</vt:lpstr>
      <vt:lpstr>Step 6: Title Goal-Examine the title again, this time on an interpretive level </vt:lpstr>
      <vt:lpstr>Step 7: Theme Goal- Determine what the author is saying and wants me to learn and feel after reading the poem.</vt:lpstr>
      <vt:lpstr>Your turn!!!!</vt:lpstr>
      <vt:lpstr>PowerPoint Presentation</vt:lpstr>
      <vt:lpstr>TP - CASTT</vt:lpstr>
      <vt:lpstr>PowerPoint Presentation</vt:lpstr>
      <vt:lpstr>Types of Rhyme</vt:lpstr>
      <vt:lpstr>Rhyme Scheme</vt:lpstr>
      <vt:lpstr>Poetry with no Rhyme Schemes</vt:lpstr>
      <vt:lpstr>Rhyme Schemes</vt:lpstr>
      <vt:lpstr>Figures of Speech</vt:lpstr>
      <vt:lpstr>Standard Metaphor</vt:lpstr>
      <vt:lpstr>Extended Metaphor</vt:lpstr>
      <vt:lpstr>Personification</vt:lpstr>
      <vt:lpstr>Hyperbole</vt:lpstr>
      <vt:lpstr>Apostrophe</vt:lpstr>
      <vt:lpstr>Oxymoron</vt:lpstr>
      <vt:lpstr>Allusion</vt:lpstr>
      <vt:lpstr>Symbolism</vt:lpstr>
      <vt:lpstr>Figures of Sound</vt:lpstr>
      <vt:lpstr>Idiom</vt:lpstr>
      <vt:lpstr>Onomatopoeia</vt:lpstr>
      <vt:lpstr>Assonance</vt:lpstr>
      <vt:lpstr>Consonance</vt:lpstr>
      <vt:lpstr>Figures of Repetition</vt:lpstr>
      <vt:lpstr>Figurative Language Quiz…</vt:lpstr>
      <vt:lpstr>Starting Out Recalling Childhood    Home Street  Equator of my youth from which I explored every latitude both north and south I still gauge distance from your boulevards especially when I fear the man I have become has stayed too far from the boy who trembled there  - Gary Hyland</vt:lpstr>
      <vt:lpstr>Home Street</vt:lpstr>
      <vt:lpstr>Recollections of Childhood – Starting Out</vt:lpstr>
      <vt:lpstr>My Hometown – Bruce Springsteen</vt:lpstr>
      <vt:lpstr>PowerPoint Presentation</vt:lpstr>
      <vt:lpstr>PowerPoint Presentation</vt:lpstr>
      <vt:lpstr>PowerPoint Presentation</vt:lpstr>
      <vt:lpstr>PowerPoint Presentation</vt:lpstr>
      <vt:lpstr>(I Remember) Back Home – Clifton Joseph</vt:lpstr>
      <vt:lpstr>(I Remember) Back Home – Clifton Joseph</vt:lpstr>
      <vt:lpstr>PowerPoint Presentation</vt:lpstr>
      <vt:lpstr>Deeper Thinking</vt:lpstr>
      <vt:lpstr>“My Hometown” by Bruce Springsteen &amp; “(I Remember) Back Home” by Clifton Joseph </vt:lpstr>
      <vt:lpstr>My Papa’s Waltz – Theodore Roethke</vt:lpstr>
      <vt:lpstr>My Papa’s Waltz</vt:lpstr>
      <vt:lpstr>PowerPoint Presentation</vt:lpstr>
      <vt:lpstr>“Warren Pryor”  - Alden Nowlan</vt:lpstr>
      <vt:lpstr>“Warren Pryor”  - Alden Nowlan</vt:lpstr>
      <vt:lpstr>PowerPoint Presentation</vt:lpstr>
      <vt:lpstr>PowerPoint Presentation</vt:lpstr>
      <vt:lpstr>Poetry Analysis  - “Warren Pryor”</vt:lpstr>
      <vt:lpstr>Poetry unit exam…</vt:lpstr>
      <vt:lpstr>PowerPoint Presentation</vt:lpstr>
    </vt:vector>
  </TitlesOfParts>
  <Company>RCSD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 Analysis</dc:title>
  <dc:creator>Belof, Jill</dc:creator>
  <cp:lastModifiedBy>Melissa Lock</cp:lastModifiedBy>
  <cp:revision>98</cp:revision>
  <dcterms:created xsi:type="dcterms:W3CDTF">2014-09-05T14:32:10Z</dcterms:created>
  <dcterms:modified xsi:type="dcterms:W3CDTF">2019-04-09T15:51:19Z</dcterms:modified>
</cp:coreProperties>
</file>